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8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Canva Sans Bold Italics" panose="020B0604020202020204" charset="0"/>
      <p:regular r:id="rId24"/>
    </p:embeddedFont>
    <p:embeddedFont>
      <p:font typeface="Zantiqa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F6384-61F9-47B1-9B8B-1A39D9D1E3C0}" type="datetimeFigureOut">
              <a:rPr lang="es-CL" smtClean="0"/>
              <a:t>02-09-2024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7422C-6640-4E52-AFC2-66818D4E105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096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7422C-6640-4E52-AFC2-66818D4E1054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365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703" cy="11053173"/>
            </a:xfrm>
            <a:custGeom>
              <a:avLst/>
              <a:gdLst/>
              <a:ahLst/>
              <a:cxnLst/>
              <a:rect l="l" t="t" r="r" b="b"/>
              <a:pathLst>
                <a:path w="6019703" h="1105317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AD413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214021" y="-317032"/>
            <a:ext cx="4217620" cy="4262102"/>
            <a:chOff x="0" y="0"/>
            <a:chExt cx="5623493" cy="5682803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1921736" y="389963"/>
              <a:ext cx="411660" cy="1533432"/>
              <a:chOff x="0" y="0"/>
              <a:chExt cx="198106" cy="73794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8106" cy="737942"/>
              </a:xfrm>
              <a:custGeom>
                <a:avLst/>
                <a:gdLst/>
                <a:ahLst/>
                <a:cxnLst/>
                <a:rect l="l" t="t" r="r" b="b"/>
                <a:pathLst>
                  <a:path w="198106" h="737942">
                    <a:moveTo>
                      <a:pt x="0" y="0"/>
                    </a:moveTo>
                    <a:lnTo>
                      <a:pt x="198106" y="0"/>
                    </a:lnTo>
                    <a:lnTo>
                      <a:pt x="198106" y="737942"/>
                    </a:lnTo>
                    <a:lnTo>
                      <a:pt x="0" y="737942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98106" cy="7760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2843160">
              <a:off x="559478" y="1092822"/>
              <a:ext cx="4504537" cy="3497159"/>
            </a:xfrm>
            <a:custGeom>
              <a:avLst/>
              <a:gdLst/>
              <a:ahLst/>
              <a:cxnLst/>
              <a:rect l="l" t="t" r="r" b="b"/>
              <a:pathLst>
                <a:path w="4504537" h="3497159">
                  <a:moveTo>
                    <a:pt x="0" y="0"/>
                  </a:moveTo>
                  <a:lnTo>
                    <a:pt x="4504537" y="0"/>
                  </a:lnTo>
                  <a:lnTo>
                    <a:pt x="4504537" y="3497159"/>
                  </a:lnTo>
                  <a:lnTo>
                    <a:pt x="0" y="3497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5485248" y="3961549"/>
            <a:ext cx="2341507" cy="2363901"/>
            <a:chOff x="0" y="0"/>
            <a:chExt cx="3122009" cy="3151868"/>
          </a:xfrm>
        </p:grpSpPr>
        <p:grpSp>
          <p:nvGrpSpPr>
            <p:cNvPr id="12" name="Group 12"/>
            <p:cNvGrpSpPr/>
            <p:nvPr/>
          </p:nvGrpSpPr>
          <p:grpSpPr>
            <a:xfrm>
              <a:off x="2562188" y="0"/>
              <a:ext cx="411660" cy="2600232"/>
              <a:chOff x="0" y="0"/>
              <a:chExt cx="198106" cy="12513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8106" cy="1251325"/>
              </a:xfrm>
              <a:custGeom>
                <a:avLst/>
                <a:gdLst/>
                <a:ahLst/>
                <a:cxnLst/>
                <a:rect l="l" t="t" r="r" b="b"/>
                <a:pathLst>
                  <a:path w="198106" h="1251325">
                    <a:moveTo>
                      <a:pt x="0" y="0"/>
                    </a:moveTo>
                    <a:lnTo>
                      <a:pt x="198106" y="0"/>
                    </a:lnTo>
                    <a:lnTo>
                      <a:pt x="198106" y="1251325"/>
                    </a:lnTo>
                    <a:lnTo>
                      <a:pt x="0" y="1251325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98106" cy="128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237302"/>
              <a:ext cx="3122009" cy="2914566"/>
            </a:xfrm>
            <a:custGeom>
              <a:avLst/>
              <a:gdLst/>
              <a:ahLst/>
              <a:cxnLst/>
              <a:rect l="l" t="t" r="r" b="b"/>
              <a:pathLst>
                <a:path w="3122009" h="2914566">
                  <a:moveTo>
                    <a:pt x="0" y="0"/>
                  </a:moveTo>
                  <a:lnTo>
                    <a:pt x="3122009" y="0"/>
                  </a:lnTo>
                  <a:lnTo>
                    <a:pt x="3122009" y="2914566"/>
                  </a:lnTo>
                  <a:lnTo>
                    <a:pt x="0" y="2914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490130" y="4723131"/>
            <a:ext cx="2206350" cy="2152476"/>
            <a:chOff x="0" y="0"/>
            <a:chExt cx="2941800" cy="2869968"/>
          </a:xfrm>
        </p:grpSpPr>
        <p:grpSp>
          <p:nvGrpSpPr>
            <p:cNvPr id="17" name="Group 17"/>
            <p:cNvGrpSpPr/>
            <p:nvPr/>
          </p:nvGrpSpPr>
          <p:grpSpPr>
            <a:xfrm rot="-5400000">
              <a:off x="-1120577" y="1390221"/>
              <a:ext cx="2600325" cy="359170"/>
              <a:chOff x="0" y="0"/>
              <a:chExt cx="1251370" cy="17284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1370" cy="172845"/>
              </a:xfrm>
              <a:custGeom>
                <a:avLst/>
                <a:gdLst/>
                <a:ahLst/>
                <a:cxnLst/>
                <a:rect l="l" t="t" r="r" b="b"/>
                <a:pathLst>
                  <a:path w="1251370" h="172845">
                    <a:moveTo>
                      <a:pt x="0" y="0"/>
                    </a:moveTo>
                    <a:lnTo>
                      <a:pt x="1251370" y="0"/>
                    </a:lnTo>
                    <a:lnTo>
                      <a:pt x="1251370" y="172845"/>
                    </a:lnTo>
                    <a:lnTo>
                      <a:pt x="0" y="172845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251370" cy="210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90492" y="0"/>
              <a:ext cx="2851308" cy="2820203"/>
            </a:xfrm>
            <a:custGeom>
              <a:avLst/>
              <a:gdLst/>
              <a:ahLst/>
              <a:cxnLst/>
              <a:rect l="l" t="t" r="r" b="b"/>
              <a:pathLst>
                <a:path w="2851308" h="2820203">
                  <a:moveTo>
                    <a:pt x="0" y="0"/>
                  </a:moveTo>
                  <a:lnTo>
                    <a:pt x="2851308" y="0"/>
                  </a:lnTo>
                  <a:lnTo>
                    <a:pt x="2851308" y="2820203"/>
                  </a:lnTo>
                  <a:lnTo>
                    <a:pt x="0" y="282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02383" y="6574181"/>
            <a:ext cx="5293748" cy="3848530"/>
            <a:chOff x="0" y="0"/>
            <a:chExt cx="7058331" cy="5131373"/>
          </a:xfrm>
        </p:grpSpPr>
        <p:grpSp>
          <p:nvGrpSpPr>
            <p:cNvPr id="22" name="Group 22"/>
            <p:cNvGrpSpPr/>
            <p:nvPr/>
          </p:nvGrpSpPr>
          <p:grpSpPr>
            <a:xfrm>
              <a:off x="3659312" y="4080323"/>
              <a:ext cx="3165781" cy="263627"/>
              <a:chOff x="0" y="0"/>
              <a:chExt cx="1523488" cy="12686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523488" cy="126867"/>
              </a:xfrm>
              <a:custGeom>
                <a:avLst/>
                <a:gdLst/>
                <a:ahLst/>
                <a:cxnLst/>
                <a:rect l="l" t="t" r="r" b="b"/>
                <a:pathLst>
                  <a:path w="1523488" h="126867">
                    <a:moveTo>
                      <a:pt x="0" y="0"/>
                    </a:moveTo>
                    <a:lnTo>
                      <a:pt x="1523488" y="0"/>
                    </a:lnTo>
                    <a:lnTo>
                      <a:pt x="1523488" y="126867"/>
                    </a:lnTo>
                    <a:lnTo>
                      <a:pt x="0" y="126867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523488" cy="1649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6874595">
              <a:off x="2205944" y="-709886"/>
              <a:ext cx="2646444" cy="6551144"/>
            </a:xfrm>
            <a:custGeom>
              <a:avLst/>
              <a:gdLst/>
              <a:ahLst/>
              <a:cxnLst/>
              <a:rect l="l" t="t" r="r" b="b"/>
              <a:pathLst>
                <a:path w="2646444" h="6551144">
                  <a:moveTo>
                    <a:pt x="0" y="0"/>
                  </a:moveTo>
                  <a:lnTo>
                    <a:pt x="2646443" y="0"/>
                  </a:lnTo>
                  <a:lnTo>
                    <a:pt x="2646443" y="6551145"/>
                  </a:lnTo>
                  <a:lnTo>
                    <a:pt x="0" y="6551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2771956" y="7105990"/>
            <a:ext cx="4212776" cy="3015295"/>
            <a:chOff x="0" y="0"/>
            <a:chExt cx="5617035" cy="4020394"/>
          </a:xfrm>
        </p:grpSpPr>
        <p:grpSp>
          <p:nvGrpSpPr>
            <p:cNvPr id="27" name="Group 27"/>
            <p:cNvGrpSpPr/>
            <p:nvPr/>
          </p:nvGrpSpPr>
          <p:grpSpPr>
            <a:xfrm>
              <a:off x="466307" y="3282345"/>
              <a:ext cx="1722909" cy="352527"/>
              <a:chOff x="0" y="0"/>
              <a:chExt cx="829126" cy="16964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29126" cy="169649"/>
              </a:xfrm>
              <a:custGeom>
                <a:avLst/>
                <a:gdLst/>
                <a:ahLst/>
                <a:cxnLst/>
                <a:rect l="l" t="t" r="r" b="b"/>
                <a:pathLst>
                  <a:path w="829126" h="169649">
                    <a:moveTo>
                      <a:pt x="0" y="0"/>
                    </a:moveTo>
                    <a:lnTo>
                      <a:pt x="829126" y="0"/>
                    </a:lnTo>
                    <a:lnTo>
                      <a:pt x="829126" y="169649"/>
                    </a:lnTo>
                    <a:lnTo>
                      <a:pt x="0" y="169649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829126" cy="2077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 rot="-1485509">
              <a:off x="176905" y="1010184"/>
              <a:ext cx="5263225" cy="2000025"/>
            </a:xfrm>
            <a:custGeom>
              <a:avLst/>
              <a:gdLst/>
              <a:ahLst/>
              <a:cxnLst/>
              <a:rect l="l" t="t" r="r" b="b"/>
              <a:pathLst>
                <a:path w="5263225" h="2000025">
                  <a:moveTo>
                    <a:pt x="0" y="0"/>
                  </a:moveTo>
                  <a:lnTo>
                    <a:pt x="5263225" y="0"/>
                  </a:lnTo>
                  <a:lnTo>
                    <a:pt x="5263225" y="2000026"/>
                  </a:lnTo>
                  <a:lnTo>
                    <a:pt x="0" y="2000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315434" y="-652282"/>
            <a:ext cx="5394463" cy="5394463"/>
            <a:chOff x="0" y="0"/>
            <a:chExt cx="7192617" cy="7192617"/>
          </a:xfrm>
        </p:grpSpPr>
        <p:grpSp>
          <p:nvGrpSpPr>
            <p:cNvPr id="32" name="Group 32"/>
            <p:cNvGrpSpPr/>
            <p:nvPr/>
          </p:nvGrpSpPr>
          <p:grpSpPr>
            <a:xfrm>
              <a:off x="4781973" y="1434811"/>
              <a:ext cx="1026928" cy="374699"/>
              <a:chOff x="0" y="0"/>
              <a:chExt cx="494195" cy="18031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94195" cy="180318"/>
              </a:xfrm>
              <a:custGeom>
                <a:avLst/>
                <a:gdLst/>
                <a:ahLst/>
                <a:cxnLst/>
                <a:rect l="l" t="t" r="r" b="b"/>
                <a:pathLst>
                  <a:path w="494195" h="180318">
                    <a:moveTo>
                      <a:pt x="0" y="0"/>
                    </a:moveTo>
                    <a:lnTo>
                      <a:pt x="494195" y="0"/>
                    </a:lnTo>
                    <a:lnTo>
                      <a:pt x="494195" y="180318"/>
                    </a:lnTo>
                    <a:lnTo>
                      <a:pt x="0" y="180318"/>
                    </a:lnTo>
                    <a:close/>
                  </a:path>
                </a:pathLst>
              </a:custGeom>
              <a:solidFill>
                <a:srgbClr val="ECE3D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494195" cy="2184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5400000">
              <a:off x="-557449" y="3693338"/>
              <a:ext cx="1939925" cy="359170"/>
              <a:chOff x="0" y="0"/>
              <a:chExt cx="933561" cy="17284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933561" cy="172845"/>
              </a:xfrm>
              <a:custGeom>
                <a:avLst/>
                <a:gdLst/>
                <a:ahLst/>
                <a:cxnLst/>
                <a:rect l="l" t="t" r="r" b="b"/>
                <a:pathLst>
                  <a:path w="933561" h="172845">
                    <a:moveTo>
                      <a:pt x="0" y="0"/>
                    </a:moveTo>
                    <a:lnTo>
                      <a:pt x="933561" y="0"/>
                    </a:lnTo>
                    <a:lnTo>
                      <a:pt x="933561" y="172845"/>
                    </a:lnTo>
                    <a:lnTo>
                      <a:pt x="0" y="172845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933561" cy="210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2700000">
              <a:off x="1309619" y="797049"/>
              <a:ext cx="4573378" cy="5598518"/>
            </a:xfrm>
            <a:custGeom>
              <a:avLst/>
              <a:gdLst/>
              <a:ahLst/>
              <a:cxnLst/>
              <a:rect l="l" t="t" r="r" b="b"/>
              <a:pathLst>
                <a:path w="4573378" h="5598518">
                  <a:moveTo>
                    <a:pt x="0" y="0"/>
                  </a:moveTo>
                  <a:lnTo>
                    <a:pt x="4573379" y="0"/>
                  </a:lnTo>
                  <a:lnTo>
                    <a:pt x="4573379" y="5598518"/>
                  </a:lnTo>
                  <a:lnTo>
                    <a:pt x="0" y="5598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1930022" y="2369218"/>
            <a:ext cx="14490728" cy="294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7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AD413D"/>
                </a:solidFill>
                <a:latin typeface="Zantiqa"/>
                <a:ea typeface="Zantiqa"/>
                <a:cs typeface="Zantiqa"/>
                <a:sym typeface="Zantiqa"/>
              </a:rPr>
              <a:t>Sportiva</a:t>
            </a:r>
            <a:endParaRPr lang="en-US" sz="9600" dirty="0">
              <a:solidFill>
                <a:srgbClr val="AD413D"/>
              </a:solidFill>
              <a:latin typeface="Zantiqa"/>
              <a:ea typeface="Zantiqa"/>
              <a:cs typeface="Zantiqa"/>
              <a:sym typeface="Zantiqa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913033" y="1798188"/>
            <a:ext cx="14524707" cy="2267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8"/>
              </a:lnSpc>
              <a:spcBef>
                <a:spcPct val="0"/>
              </a:spcBef>
            </a:pPr>
            <a:r>
              <a:rPr lang="en-US" sz="9600" spc="293" dirty="0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Stat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096182" y="5925367"/>
            <a:ext cx="10158408" cy="3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</a:pPr>
            <a:r>
              <a:rPr lang="en-US" sz="2442" b="1" i="1" dirty="0" err="1">
                <a:solidFill>
                  <a:srgbClr val="2C285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Integrantes</a:t>
            </a:r>
            <a:r>
              <a:rPr lang="en-US" sz="2442" b="1" i="1" dirty="0">
                <a:solidFill>
                  <a:srgbClr val="2C285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:</a:t>
            </a:r>
          </a:p>
          <a:p>
            <a:pPr algn="ctr">
              <a:lnSpc>
                <a:spcPts val="3248"/>
              </a:lnSpc>
            </a:pPr>
            <a:r>
              <a:rPr lang="en-US" sz="2442" b="1" i="1" dirty="0">
                <a:solidFill>
                  <a:srgbClr val="2C285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Steven Olguin</a:t>
            </a:r>
          </a:p>
          <a:p>
            <a:pPr algn="ctr">
              <a:lnSpc>
                <a:spcPts val="3248"/>
              </a:lnSpc>
            </a:pPr>
            <a:r>
              <a:rPr lang="en-US" sz="2442" b="1" i="1" dirty="0" err="1">
                <a:solidFill>
                  <a:srgbClr val="2C285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Keiji</a:t>
            </a:r>
            <a:r>
              <a:rPr lang="en-US" sz="2442" b="1" i="1" dirty="0">
                <a:solidFill>
                  <a:srgbClr val="2C285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Nagano</a:t>
            </a:r>
          </a:p>
          <a:p>
            <a:pPr algn="ctr">
              <a:lnSpc>
                <a:spcPts val="3248"/>
              </a:lnSpc>
            </a:pPr>
            <a:r>
              <a:rPr lang="en-US" sz="2442" b="1" i="1" dirty="0">
                <a:solidFill>
                  <a:srgbClr val="2C285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Thomas Salazar</a:t>
            </a:r>
          </a:p>
          <a:p>
            <a:pPr marL="0" lvl="0" indent="0" algn="ctr">
              <a:lnSpc>
                <a:spcPts val="3248"/>
              </a:lnSpc>
            </a:pPr>
            <a:r>
              <a:rPr lang="en-US" sz="2442" b="1" i="1" dirty="0">
                <a:solidFill>
                  <a:srgbClr val="2C285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Fabian Sanchez</a:t>
            </a:r>
          </a:p>
          <a:p>
            <a:pPr marL="0" lvl="0" indent="0" algn="ctr">
              <a:lnSpc>
                <a:spcPts val="3248"/>
              </a:lnSpc>
            </a:pPr>
            <a:endParaRPr lang="en-US" sz="2442" b="1" i="1" dirty="0">
              <a:solidFill>
                <a:srgbClr val="2C2856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  <a:p>
            <a:pPr marL="0" lvl="0" indent="0" algn="ctr">
              <a:lnSpc>
                <a:spcPts val="3248"/>
              </a:lnSpc>
            </a:pPr>
            <a:r>
              <a:rPr lang="en-US" sz="2442" b="1" i="1" dirty="0" err="1">
                <a:solidFill>
                  <a:srgbClr val="2C285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Docente</a:t>
            </a:r>
            <a:r>
              <a:rPr lang="en-US" sz="2442" b="1" i="1" dirty="0">
                <a:solidFill>
                  <a:srgbClr val="2C285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:</a:t>
            </a:r>
          </a:p>
          <a:p>
            <a:pPr marL="0" lvl="0" indent="0" algn="ctr">
              <a:lnSpc>
                <a:spcPts val="3248"/>
              </a:lnSpc>
            </a:pPr>
            <a:r>
              <a:rPr lang="en-US" sz="2442" b="1" i="1" dirty="0">
                <a:solidFill>
                  <a:srgbClr val="2C285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Diego Garces Miranda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00371" y="1009650"/>
            <a:ext cx="6893809" cy="38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8"/>
              </a:lnSpc>
            </a:pPr>
            <a:r>
              <a:rPr lang="en-US" sz="2442" b="1" dirty="0" err="1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Duoc</a:t>
            </a:r>
            <a:r>
              <a:rPr lang="en-US" sz="2442" b="1" dirty="0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66595" y="783615"/>
            <a:ext cx="12354810" cy="9347227"/>
          </a:xfrm>
          <a:custGeom>
            <a:avLst/>
            <a:gdLst/>
            <a:ahLst/>
            <a:cxnLst/>
            <a:rect l="l" t="t" r="r" b="b"/>
            <a:pathLst>
              <a:path w="12354810" h="9347227">
                <a:moveTo>
                  <a:pt x="0" y="0"/>
                </a:moveTo>
                <a:lnTo>
                  <a:pt x="12354810" y="0"/>
                </a:lnTo>
                <a:lnTo>
                  <a:pt x="12354810" y="9347228"/>
                </a:lnTo>
                <a:lnTo>
                  <a:pt x="0" y="9347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40" b="-234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11066" y="19050"/>
            <a:ext cx="7265868" cy="76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1"/>
              </a:lnSpc>
            </a:pPr>
            <a:r>
              <a:rPr lang="en-US" sz="5168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MODELO RELACIONAL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2600" y="1807146"/>
            <a:ext cx="15043607" cy="8093214"/>
          </a:xfrm>
          <a:custGeom>
            <a:avLst/>
            <a:gdLst/>
            <a:ahLst/>
            <a:cxnLst/>
            <a:rect l="l" t="t" r="r" b="b"/>
            <a:pathLst>
              <a:path w="12570922" h="6585229">
                <a:moveTo>
                  <a:pt x="0" y="0"/>
                </a:moveTo>
                <a:lnTo>
                  <a:pt x="12570922" y="0"/>
                </a:lnTo>
                <a:lnTo>
                  <a:pt x="12570922" y="6585228"/>
                </a:lnTo>
                <a:lnTo>
                  <a:pt x="0" y="6585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42892" y="655942"/>
            <a:ext cx="8322960" cy="76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1"/>
              </a:lnSpc>
            </a:pPr>
            <a:r>
              <a:rPr lang="en-US" sz="5168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MODELO ARQUITECTURA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4218564" y="-3872325"/>
            <a:ext cx="9811587" cy="18015702"/>
            <a:chOff x="0" y="0"/>
            <a:chExt cx="6019703" cy="110531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703" cy="11053173"/>
            </a:xfrm>
            <a:custGeom>
              <a:avLst/>
              <a:gdLst/>
              <a:ahLst/>
              <a:cxnLst/>
              <a:rect l="l" t="t" r="r" b="b"/>
              <a:pathLst>
                <a:path w="6019703" h="1105317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2C2856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51258" y="1864294"/>
            <a:ext cx="8773100" cy="7394006"/>
          </a:xfrm>
          <a:custGeom>
            <a:avLst/>
            <a:gdLst/>
            <a:ahLst/>
            <a:cxnLst/>
            <a:rect l="l" t="t" r="r" b="b"/>
            <a:pathLst>
              <a:path w="8773100" h="7394006">
                <a:moveTo>
                  <a:pt x="0" y="0"/>
                </a:moveTo>
                <a:lnTo>
                  <a:pt x="8773100" y="0"/>
                </a:lnTo>
                <a:lnTo>
                  <a:pt x="8773100" y="7394006"/>
                </a:lnTo>
                <a:lnTo>
                  <a:pt x="0" y="739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9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1876807"/>
            <a:ext cx="8766888" cy="7381493"/>
          </a:xfrm>
          <a:custGeom>
            <a:avLst/>
            <a:gdLst/>
            <a:ahLst/>
            <a:cxnLst/>
            <a:rect l="l" t="t" r="r" b="b"/>
            <a:pathLst>
              <a:path w="8766888" h="7381493">
                <a:moveTo>
                  <a:pt x="0" y="0"/>
                </a:moveTo>
                <a:lnTo>
                  <a:pt x="8766888" y="0"/>
                </a:lnTo>
                <a:lnTo>
                  <a:pt x="8766888" y="7381493"/>
                </a:lnTo>
                <a:lnTo>
                  <a:pt x="0" y="7381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36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62082" y="602984"/>
            <a:ext cx="5165077" cy="87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7"/>
              </a:lnSpc>
            </a:pPr>
            <a:r>
              <a:rPr lang="en-US" sz="5868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MOCKUP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4467466" y="-3424926"/>
            <a:ext cx="9316336" cy="17135270"/>
            <a:chOff x="0" y="0"/>
            <a:chExt cx="6019703" cy="11071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703" cy="11071868"/>
            </a:xfrm>
            <a:custGeom>
              <a:avLst/>
              <a:gdLst/>
              <a:ahLst/>
              <a:cxnLst/>
              <a:rect l="l" t="t" r="r" b="b"/>
              <a:pathLst>
                <a:path w="6019703" h="11071868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911848"/>
                  </a:lnTo>
                  <a:lnTo>
                    <a:pt x="160020" y="11071868"/>
                  </a:lnTo>
                  <a:lnTo>
                    <a:pt x="5859683" y="11071868"/>
                  </a:lnTo>
                  <a:lnTo>
                    <a:pt x="6019703" y="10911848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2C2856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5892703" cy="10982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2182" y="2633937"/>
            <a:ext cx="747368" cy="74736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r>
                <a:rPr lang="en-US" sz="2482" b="1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788292" y="847645"/>
            <a:ext cx="10562296" cy="152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9"/>
              </a:lnSpc>
            </a:pPr>
            <a:r>
              <a:rPr lang="en-US" sz="10379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pasos a seguir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61284" y="2749436"/>
            <a:ext cx="7955480" cy="49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3344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CREACIÓN DE LA BASE DE DATOS: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012182" y="5747587"/>
            <a:ext cx="747368" cy="7473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r>
                <a:rPr lang="en-US" sz="2482" b="1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079687" y="5757112"/>
            <a:ext cx="7979505" cy="95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3344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PREPARACIÓN DEL AMBIENTE DE DESARROLLO:</a:t>
            </a:r>
          </a:p>
        </p:txBody>
      </p:sp>
      <p:sp>
        <p:nvSpPr>
          <p:cNvPr id="15" name="Freeform 15"/>
          <p:cNvSpPr/>
          <p:nvPr/>
        </p:nvSpPr>
        <p:spPr>
          <a:xfrm>
            <a:off x="1859248" y="1803320"/>
            <a:ext cx="4929044" cy="7427326"/>
          </a:xfrm>
          <a:custGeom>
            <a:avLst/>
            <a:gdLst/>
            <a:ahLst/>
            <a:cxnLst/>
            <a:rect l="l" t="t" r="r" b="b"/>
            <a:pathLst>
              <a:path w="4929044" h="7427326">
                <a:moveTo>
                  <a:pt x="0" y="0"/>
                </a:moveTo>
                <a:lnTo>
                  <a:pt x="4929044" y="0"/>
                </a:lnTo>
                <a:lnTo>
                  <a:pt x="4929044" y="7427325"/>
                </a:lnTo>
                <a:lnTo>
                  <a:pt x="0" y="742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602418" y="1054772"/>
            <a:ext cx="1052679" cy="1048851"/>
          </a:xfrm>
          <a:custGeom>
            <a:avLst/>
            <a:gdLst/>
            <a:ahLst/>
            <a:cxnLst/>
            <a:rect l="l" t="t" r="r" b="b"/>
            <a:pathLst>
              <a:path w="1052679" h="1048851">
                <a:moveTo>
                  <a:pt x="0" y="0"/>
                </a:moveTo>
                <a:lnTo>
                  <a:pt x="1052678" y="0"/>
                </a:lnTo>
                <a:lnTo>
                  <a:pt x="1052678" y="1048851"/>
                </a:lnTo>
                <a:lnTo>
                  <a:pt x="0" y="1048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961284" y="3362255"/>
            <a:ext cx="7736666" cy="238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852" lvl="1" indent="-222426" algn="l">
              <a:lnSpc>
                <a:spcPts val="2740"/>
              </a:lnSpc>
              <a:buFont typeface="Arial"/>
              <a:buChar char="•"/>
            </a:pP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Definir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el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esquema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de la base de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datos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relacional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asegurando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la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correcta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implementación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todas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las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tablas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y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relaciones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descritas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444852" lvl="1" indent="-222426" algn="l">
              <a:lnSpc>
                <a:spcPts val="2740"/>
              </a:lnSpc>
              <a:buFont typeface="Arial"/>
              <a:buChar char="•"/>
            </a:pP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Configurar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MySQL y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realizar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pruebas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iniciales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para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asegurar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la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integridad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y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funcionalidad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de la base de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datos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0" lvl="0" indent="0" algn="l">
              <a:lnSpc>
                <a:spcPts val="2740"/>
              </a:lnSpc>
            </a:pPr>
            <a:endParaRPr lang="en-US" sz="2060" dirty="0">
              <a:solidFill>
                <a:srgbClr val="2C285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61284" y="6827011"/>
            <a:ext cx="7736666" cy="102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852" lvl="1" indent="-222426" algn="l">
              <a:lnSpc>
                <a:spcPts val="2740"/>
              </a:lnSpc>
              <a:buFont typeface="Arial"/>
              <a:buChar char="•"/>
            </a:pP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Creacion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del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entorno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virtual para posterior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diseño</a:t>
            </a:r>
            <a:r>
              <a:rPr lang="en-US" sz="2060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del frontend y backend  de la </a:t>
            </a:r>
            <a:r>
              <a:rPr lang="en-US" sz="2060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pagina</a:t>
            </a:r>
            <a:r>
              <a:rPr lang="en-US" sz="206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  <a:endParaRPr lang="en-US" sz="2060" dirty="0">
              <a:solidFill>
                <a:srgbClr val="2C2856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740"/>
              </a:lnSpc>
            </a:pPr>
            <a:endParaRPr lang="en-US" sz="2060" dirty="0">
              <a:solidFill>
                <a:srgbClr val="2C285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11" name="TextBox 11"/>
          <p:cNvSpPr txBox="1"/>
          <p:nvPr/>
        </p:nvSpPr>
        <p:spPr>
          <a:xfrm>
            <a:off x="3352800" y="3771900"/>
            <a:ext cx="12876324" cy="2326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56"/>
              </a:lnSpc>
              <a:spcBef>
                <a:spcPct val="0"/>
              </a:spcBef>
            </a:pPr>
            <a:r>
              <a:rPr lang="en-US" sz="14040" dirty="0" err="1">
                <a:solidFill>
                  <a:srgbClr val="AD413D"/>
                </a:solidFill>
                <a:latin typeface="Zantiqa"/>
                <a:ea typeface="Zantiqa"/>
                <a:cs typeface="Zantiqa"/>
                <a:sym typeface="Zantiqa"/>
              </a:rPr>
              <a:t>Conclusiones</a:t>
            </a:r>
            <a:endParaRPr lang="en-US" sz="14040" dirty="0">
              <a:solidFill>
                <a:srgbClr val="AD413D"/>
              </a:solidFill>
              <a:latin typeface="Zantiqa"/>
              <a:ea typeface="Zantiqa"/>
              <a:cs typeface="Zantiqa"/>
              <a:sym typeface="Zantiqa"/>
            </a:endParaRPr>
          </a:p>
        </p:txBody>
      </p:sp>
    </p:spTree>
    <p:extLst>
      <p:ext uri="{BB962C8B-B14F-4D97-AF65-F5344CB8AC3E}">
        <p14:creationId xmlns:p14="http://schemas.microsoft.com/office/powerpoint/2010/main" val="366512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703" cy="11053173"/>
            </a:xfrm>
            <a:custGeom>
              <a:avLst/>
              <a:gdLst/>
              <a:ahLst/>
              <a:cxnLst/>
              <a:rect l="l" t="t" r="r" b="b"/>
              <a:pathLst>
                <a:path w="6019703" h="1105317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5154B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65804" y="3945946"/>
            <a:ext cx="14490728" cy="34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7"/>
              </a:lnSpc>
              <a:spcBef>
                <a:spcPct val="0"/>
              </a:spcBef>
            </a:pPr>
            <a:r>
              <a:rPr lang="en-US" sz="19612">
                <a:solidFill>
                  <a:srgbClr val="AD413D"/>
                </a:solidFill>
                <a:latin typeface="Zantiqa"/>
                <a:ea typeface="Zantiqa"/>
                <a:cs typeface="Zantiqa"/>
                <a:sym typeface="Zantiqa"/>
              </a:rPr>
              <a:t>Gracias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1646" y="2395200"/>
            <a:ext cx="14524707" cy="259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8"/>
              </a:lnSpc>
              <a:spcBef>
                <a:spcPct val="0"/>
              </a:spcBef>
            </a:pPr>
            <a:r>
              <a:rPr lang="en-US" sz="14670" spc="293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Muchas</a:t>
            </a:r>
          </a:p>
        </p:txBody>
      </p:sp>
      <p:sp>
        <p:nvSpPr>
          <p:cNvPr id="8" name="Freeform 8"/>
          <p:cNvSpPr/>
          <p:nvPr/>
        </p:nvSpPr>
        <p:spPr>
          <a:xfrm rot="2843160">
            <a:off x="13633630" y="502585"/>
            <a:ext cx="3378403" cy="2622869"/>
          </a:xfrm>
          <a:custGeom>
            <a:avLst/>
            <a:gdLst/>
            <a:ahLst/>
            <a:cxnLst/>
            <a:rect l="l" t="t" r="r" b="b"/>
            <a:pathLst>
              <a:path w="3378403" h="2622869">
                <a:moveTo>
                  <a:pt x="0" y="0"/>
                </a:moveTo>
                <a:lnTo>
                  <a:pt x="3378403" y="0"/>
                </a:lnTo>
                <a:lnTo>
                  <a:pt x="3378403" y="2622869"/>
                </a:lnTo>
                <a:lnTo>
                  <a:pt x="0" y="262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1374562">
            <a:off x="165543" y="2920485"/>
            <a:ext cx="956703" cy="580014"/>
            <a:chOff x="0" y="0"/>
            <a:chExt cx="333627" cy="2022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3627" cy="202266"/>
            </a:xfrm>
            <a:custGeom>
              <a:avLst/>
              <a:gdLst/>
              <a:ahLst/>
              <a:cxnLst/>
              <a:rect l="l" t="t" r="r" b="b"/>
              <a:pathLst>
                <a:path w="333627" h="202266">
                  <a:moveTo>
                    <a:pt x="166813" y="0"/>
                  </a:moveTo>
                  <a:cubicBezTo>
                    <a:pt x="74685" y="0"/>
                    <a:pt x="0" y="45279"/>
                    <a:pt x="0" y="101133"/>
                  </a:cubicBezTo>
                  <a:cubicBezTo>
                    <a:pt x="0" y="156987"/>
                    <a:pt x="74685" y="202266"/>
                    <a:pt x="166813" y="202266"/>
                  </a:cubicBezTo>
                  <a:cubicBezTo>
                    <a:pt x="258942" y="202266"/>
                    <a:pt x="333627" y="156987"/>
                    <a:pt x="333627" y="101133"/>
                  </a:cubicBezTo>
                  <a:cubicBezTo>
                    <a:pt x="333627" y="45279"/>
                    <a:pt x="258942" y="0"/>
                    <a:pt x="166813" y="0"/>
                  </a:cubicBez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31277" y="-19138"/>
              <a:ext cx="271072" cy="202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31641" y="3767094"/>
            <a:ext cx="432570" cy="1950174"/>
            <a:chOff x="0" y="0"/>
            <a:chExt cx="277558" cy="12513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7558" cy="1251325"/>
            </a:xfrm>
            <a:custGeom>
              <a:avLst/>
              <a:gdLst/>
              <a:ahLst/>
              <a:cxnLst/>
              <a:rect l="l" t="t" r="r" b="b"/>
              <a:pathLst>
                <a:path w="277558" h="1251325">
                  <a:moveTo>
                    <a:pt x="0" y="0"/>
                  </a:moveTo>
                  <a:lnTo>
                    <a:pt x="277558" y="0"/>
                  </a:lnTo>
                  <a:lnTo>
                    <a:pt x="277558" y="1251325"/>
                  </a:lnTo>
                  <a:lnTo>
                    <a:pt x="0" y="1251325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7558" cy="1289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418645" y="3930455"/>
            <a:ext cx="2445567" cy="2283070"/>
          </a:xfrm>
          <a:custGeom>
            <a:avLst/>
            <a:gdLst/>
            <a:ahLst/>
            <a:cxnLst/>
            <a:rect l="l" t="t" r="r" b="b"/>
            <a:pathLst>
              <a:path w="2445567" h="2283070">
                <a:moveTo>
                  <a:pt x="0" y="0"/>
                </a:moveTo>
                <a:lnTo>
                  <a:pt x="2445566" y="0"/>
                </a:lnTo>
                <a:lnTo>
                  <a:pt x="2445566" y="2283071"/>
                </a:lnTo>
                <a:lnTo>
                  <a:pt x="0" y="2283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881646" y="9503525"/>
            <a:ext cx="2150318" cy="328619"/>
            <a:chOff x="0" y="0"/>
            <a:chExt cx="1379747" cy="2108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79747" cy="210857"/>
            </a:xfrm>
            <a:custGeom>
              <a:avLst/>
              <a:gdLst/>
              <a:ahLst/>
              <a:cxnLst/>
              <a:rect l="l" t="t" r="r" b="b"/>
              <a:pathLst>
                <a:path w="1379747" h="210857">
                  <a:moveTo>
                    <a:pt x="0" y="0"/>
                  </a:moveTo>
                  <a:lnTo>
                    <a:pt x="1379747" y="0"/>
                  </a:lnTo>
                  <a:lnTo>
                    <a:pt x="1379747" y="210857"/>
                  </a:lnTo>
                  <a:lnTo>
                    <a:pt x="0" y="210857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79747" cy="248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-297915" y="5675309"/>
            <a:ext cx="1950243" cy="450352"/>
            <a:chOff x="0" y="0"/>
            <a:chExt cx="1251370" cy="28896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1370" cy="288968"/>
            </a:xfrm>
            <a:custGeom>
              <a:avLst/>
              <a:gdLst/>
              <a:ahLst/>
              <a:cxnLst/>
              <a:rect l="l" t="t" r="r" b="b"/>
              <a:pathLst>
                <a:path w="1251370" h="288968">
                  <a:moveTo>
                    <a:pt x="0" y="0"/>
                  </a:moveTo>
                  <a:lnTo>
                    <a:pt x="1251370" y="0"/>
                  </a:lnTo>
                  <a:lnTo>
                    <a:pt x="1251370" y="288968"/>
                  </a:lnTo>
                  <a:lnTo>
                    <a:pt x="0" y="288968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51370" cy="327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881646" y="8006133"/>
            <a:ext cx="2138481" cy="2115152"/>
          </a:xfrm>
          <a:custGeom>
            <a:avLst/>
            <a:gdLst/>
            <a:ahLst/>
            <a:cxnLst/>
            <a:rect l="l" t="t" r="r" b="b"/>
            <a:pathLst>
              <a:path w="2138481" h="2115152">
                <a:moveTo>
                  <a:pt x="0" y="0"/>
                </a:moveTo>
                <a:lnTo>
                  <a:pt x="2138482" y="0"/>
                </a:lnTo>
                <a:lnTo>
                  <a:pt x="2138482" y="2115152"/>
                </a:lnTo>
                <a:lnTo>
                  <a:pt x="0" y="21151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870419" y="255622"/>
            <a:ext cx="2299418" cy="625001"/>
            <a:chOff x="0" y="0"/>
            <a:chExt cx="1475416" cy="40103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75416" cy="401031"/>
            </a:xfrm>
            <a:custGeom>
              <a:avLst/>
              <a:gdLst/>
              <a:ahLst/>
              <a:cxnLst/>
              <a:rect l="l" t="t" r="r" b="b"/>
              <a:pathLst>
                <a:path w="1475416" h="401031">
                  <a:moveTo>
                    <a:pt x="0" y="0"/>
                  </a:moveTo>
                  <a:lnTo>
                    <a:pt x="1475416" y="0"/>
                  </a:lnTo>
                  <a:lnTo>
                    <a:pt x="1475416" y="401031"/>
                  </a:lnTo>
                  <a:lnTo>
                    <a:pt x="0" y="401031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475416" cy="43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3836889">
            <a:off x="1724863" y="-753328"/>
            <a:ext cx="2074245" cy="5134695"/>
          </a:xfrm>
          <a:custGeom>
            <a:avLst/>
            <a:gdLst/>
            <a:ahLst/>
            <a:cxnLst/>
            <a:rect l="l" t="t" r="r" b="b"/>
            <a:pathLst>
              <a:path w="2074245" h="5134695">
                <a:moveTo>
                  <a:pt x="0" y="0"/>
                </a:moveTo>
                <a:lnTo>
                  <a:pt x="2074245" y="0"/>
                </a:lnTo>
                <a:lnTo>
                  <a:pt x="2074245" y="5134694"/>
                </a:lnTo>
                <a:lnTo>
                  <a:pt x="0" y="51346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1733752">
            <a:off x="534468" y="3420568"/>
            <a:ext cx="3144703" cy="3849599"/>
          </a:xfrm>
          <a:custGeom>
            <a:avLst/>
            <a:gdLst/>
            <a:ahLst/>
            <a:cxnLst/>
            <a:rect l="l" t="t" r="r" b="b"/>
            <a:pathLst>
              <a:path w="3144703" h="3849599">
                <a:moveTo>
                  <a:pt x="0" y="0"/>
                </a:moveTo>
                <a:lnTo>
                  <a:pt x="3144703" y="0"/>
                </a:lnTo>
                <a:lnTo>
                  <a:pt x="3144703" y="3849600"/>
                </a:lnTo>
                <a:lnTo>
                  <a:pt x="0" y="384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3121686" y="9567748"/>
            <a:ext cx="1292182" cy="264395"/>
            <a:chOff x="0" y="0"/>
            <a:chExt cx="829126" cy="16964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29126" cy="169649"/>
            </a:xfrm>
            <a:custGeom>
              <a:avLst/>
              <a:gdLst/>
              <a:ahLst/>
              <a:cxnLst/>
              <a:rect l="l" t="t" r="r" b="b"/>
              <a:pathLst>
                <a:path w="829126" h="169649">
                  <a:moveTo>
                    <a:pt x="0" y="0"/>
                  </a:moveTo>
                  <a:lnTo>
                    <a:pt x="829126" y="0"/>
                  </a:lnTo>
                  <a:lnTo>
                    <a:pt x="829126" y="169649"/>
                  </a:lnTo>
                  <a:lnTo>
                    <a:pt x="0" y="169649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29126" cy="207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-1485509">
            <a:off x="12866774" y="7691132"/>
            <a:ext cx="4249020" cy="1614628"/>
          </a:xfrm>
          <a:custGeom>
            <a:avLst/>
            <a:gdLst/>
            <a:ahLst/>
            <a:cxnLst/>
            <a:rect l="l" t="t" r="r" b="b"/>
            <a:pathLst>
              <a:path w="4249020" h="1614628">
                <a:moveTo>
                  <a:pt x="0" y="0"/>
                </a:moveTo>
                <a:lnTo>
                  <a:pt x="4249021" y="0"/>
                </a:lnTo>
                <a:lnTo>
                  <a:pt x="4249021" y="1614628"/>
                </a:lnTo>
                <a:lnTo>
                  <a:pt x="0" y="16146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03" t="-12937" r="-2701" b="-12461"/>
            </a:stretch>
          </a:blipFill>
        </p:spPr>
        <p:txBody>
          <a:bodyPr/>
          <a:lstStyle/>
          <a:p>
            <a:endParaRPr lang="es-CL" dirty="0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4032041" y="-3945045"/>
            <a:ext cx="10161905" cy="18225984"/>
            <a:chOff x="-174497" y="0"/>
            <a:chExt cx="6194200" cy="11109669"/>
          </a:xfrm>
        </p:grpSpPr>
        <p:sp>
          <p:nvSpPr>
            <p:cNvPr id="4" name="Freeform 4"/>
            <p:cNvSpPr/>
            <p:nvPr/>
          </p:nvSpPr>
          <p:spPr>
            <a:xfrm>
              <a:off x="-174497" y="0"/>
              <a:ext cx="6194200" cy="11109669"/>
            </a:xfrm>
            <a:custGeom>
              <a:avLst/>
              <a:gdLst/>
              <a:ahLst/>
              <a:cxnLst/>
              <a:rect l="l" t="t" r="r" b="b"/>
              <a:pathLst>
                <a:path w="6019703" h="11071868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911848"/>
                  </a:lnTo>
                  <a:lnTo>
                    <a:pt x="160020" y="11071868"/>
                  </a:lnTo>
                  <a:lnTo>
                    <a:pt x="5859683" y="11071868"/>
                  </a:lnTo>
                  <a:lnTo>
                    <a:pt x="6019703" y="10911848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AD413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5892703" cy="10982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03233" y="3006046"/>
            <a:ext cx="682209" cy="6822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r>
                <a:rPr lang="en-US" sz="2482" b="1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803233" y="829382"/>
            <a:ext cx="7146401" cy="202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5"/>
              </a:lnSpc>
            </a:pPr>
            <a:r>
              <a:rPr lang="en-US" sz="1380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Índice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69587" y="3121830"/>
            <a:ext cx="7261880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Introducción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803233" y="3809979"/>
            <a:ext cx="682209" cy="68220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r>
                <a:rPr lang="en-US" sz="2482" b="1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669587" y="3938202"/>
            <a:ext cx="7261880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Roles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803233" y="4621807"/>
            <a:ext cx="682209" cy="68220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r>
                <a:rPr lang="en-US" sz="2482" b="1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669587" y="4758541"/>
            <a:ext cx="7261880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Caso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803233" y="5437366"/>
            <a:ext cx="682209" cy="68220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r>
                <a:rPr lang="en-US" sz="2482" b="1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669587" y="5553150"/>
            <a:ext cx="7261880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Plan de trabajo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803233" y="6241299"/>
            <a:ext cx="682209" cy="68220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r>
                <a:rPr lang="en-US" sz="2482" b="1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05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669587" y="6369523"/>
            <a:ext cx="7261880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Metodologias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803233" y="7053128"/>
            <a:ext cx="682209" cy="68220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r>
                <a:rPr lang="en-US" sz="2482" b="1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06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669587" y="7189861"/>
            <a:ext cx="7261880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Tecnologias</a:t>
            </a:r>
          </a:p>
        </p:txBody>
      </p:sp>
      <p:sp>
        <p:nvSpPr>
          <p:cNvPr id="31" name="Freeform 31"/>
          <p:cNvSpPr/>
          <p:nvPr/>
        </p:nvSpPr>
        <p:spPr>
          <a:xfrm rot="-256048">
            <a:off x="875753" y="1542151"/>
            <a:ext cx="7871766" cy="7657081"/>
          </a:xfrm>
          <a:custGeom>
            <a:avLst/>
            <a:gdLst/>
            <a:ahLst/>
            <a:cxnLst/>
            <a:rect l="l" t="t" r="r" b="b"/>
            <a:pathLst>
              <a:path w="7871766" h="7657081">
                <a:moveTo>
                  <a:pt x="0" y="0"/>
                </a:moveTo>
                <a:lnTo>
                  <a:pt x="7871765" y="0"/>
                </a:lnTo>
                <a:lnTo>
                  <a:pt x="7871765" y="7657081"/>
                </a:lnTo>
                <a:lnTo>
                  <a:pt x="0" y="76570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8803233" y="7887736"/>
            <a:ext cx="682209" cy="68220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r>
                <a:rPr lang="en-US" sz="2482" b="1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07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669587" y="8015960"/>
            <a:ext cx="7261880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Modelos</a:t>
            </a:r>
            <a:endParaRPr lang="en-US" sz="3052" dirty="0">
              <a:solidFill>
                <a:srgbClr val="2C2856"/>
              </a:solidFill>
              <a:latin typeface="Zantiqa"/>
              <a:ea typeface="Zantiqa"/>
              <a:cs typeface="Zantiqa"/>
              <a:sym typeface="Zantiqa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8803233" y="9410700"/>
            <a:ext cx="682209" cy="682209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r>
                <a:rPr lang="en-US" sz="2482" b="1" spc="-104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09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669587" y="9575489"/>
            <a:ext cx="726188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Conclusiones</a:t>
            </a:r>
            <a:endParaRPr lang="en-US" sz="3052" dirty="0">
              <a:solidFill>
                <a:srgbClr val="2C2856"/>
              </a:solidFill>
              <a:latin typeface="Zantiqa"/>
              <a:ea typeface="Zantiqa"/>
              <a:cs typeface="Zantiqa"/>
              <a:sym typeface="Zantiqa"/>
            </a:endParaRPr>
          </a:p>
        </p:txBody>
      </p:sp>
      <p:grpSp>
        <p:nvGrpSpPr>
          <p:cNvPr id="40" name="Group 36">
            <a:extLst>
              <a:ext uri="{FF2B5EF4-FFF2-40B4-BE49-F238E27FC236}">
                <a16:creationId xmlns:a16="http://schemas.microsoft.com/office/drawing/2014/main" id="{EBB00C28-3F17-410F-802D-8A2C9216D864}"/>
              </a:ext>
            </a:extLst>
          </p:cNvPr>
          <p:cNvGrpSpPr/>
          <p:nvPr/>
        </p:nvGrpSpPr>
        <p:grpSpPr>
          <a:xfrm>
            <a:off x="8803233" y="8654118"/>
            <a:ext cx="682209" cy="682209"/>
            <a:chOff x="0" y="0"/>
            <a:chExt cx="812800" cy="812800"/>
          </a:xfrm>
        </p:grpSpPr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2235718A-381C-492E-B5A8-BABB64ABA2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id="42" name="TextBox 38">
              <a:extLst>
                <a:ext uri="{FF2B5EF4-FFF2-40B4-BE49-F238E27FC236}">
                  <a16:creationId xmlns:a16="http://schemas.microsoft.com/office/drawing/2014/main" id="{27494B41-EE22-455D-B529-5CEEA9D5BC25}"/>
                </a:ext>
              </a:extLst>
            </p:cNvPr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r>
                <a:rPr lang="en-US" sz="2482" b="1" spc="-104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08</a:t>
              </a:r>
            </a:p>
          </p:txBody>
        </p:sp>
      </p:grpSp>
      <p:sp>
        <p:nvSpPr>
          <p:cNvPr id="44" name="TextBox 35">
            <a:extLst>
              <a:ext uri="{FF2B5EF4-FFF2-40B4-BE49-F238E27FC236}">
                <a16:creationId xmlns:a16="http://schemas.microsoft.com/office/drawing/2014/main" id="{53B6A2AE-AD7C-4D38-8243-87A7AB9B1ECD}"/>
              </a:ext>
            </a:extLst>
          </p:cNvPr>
          <p:cNvSpPr txBox="1"/>
          <p:nvPr/>
        </p:nvSpPr>
        <p:spPr>
          <a:xfrm>
            <a:off x="9669587" y="8778260"/>
            <a:ext cx="726188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Pasos</a:t>
            </a:r>
            <a:r>
              <a:rPr lang="en-US" sz="3052" dirty="0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 a </a:t>
            </a: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Seguir</a:t>
            </a:r>
            <a:endParaRPr lang="en-US" sz="3052" dirty="0">
              <a:solidFill>
                <a:srgbClr val="2C2856"/>
              </a:solidFill>
              <a:latin typeface="Zantiqa"/>
              <a:ea typeface="Zantiqa"/>
              <a:cs typeface="Zantiqa"/>
              <a:sym typeface="Zantiq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4164058" y="-3973557"/>
            <a:ext cx="9959885" cy="18288000"/>
            <a:chOff x="0" y="0"/>
            <a:chExt cx="6019703" cy="110531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703" cy="11053173"/>
            </a:xfrm>
            <a:custGeom>
              <a:avLst/>
              <a:gdLst/>
              <a:ahLst/>
              <a:cxnLst/>
              <a:rect l="l" t="t" r="r" b="b"/>
              <a:pathLst>
                <a:path w="6019703" h="1105317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AD413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551216"/>
            <a:ext cx="13033963" cy="1734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78"/>
              </a:lnSpc>
            </a:pPr>
            <a:r>
              <a:rPr lang="en-US" sz="11832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Introducción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49555"/>
            <a:ext cx="11565441" cy="3651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25"/>
              </a:lnSpc>
            </a:pP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En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el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basquetbol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amateur, la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falta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acceso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a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estadísticas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detalladas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dificulta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el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análisis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del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desempeño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y la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preparación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táctica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de los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equipos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Esto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es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algo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que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vivimos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algunos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fans o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jugadores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del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basquetbol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amateur a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diario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. Para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esto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propondremos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una idea que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apoye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el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amateurismo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ayudando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a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potenciar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el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analisis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y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desempeño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de los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equipos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y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jugadores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este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102" dirty="0" err="1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deporte</a:t>
            </a:r>
            <a:r>
              <a:rPr lang="en-US" sz="3102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2770512" y="484541"/>
            <a:ext cx="4893825" cy="10135231"/>
          </a:xfrm>
          <a:custGeom>
            <a:avLst/>
            <a:gdLst/>
            <a:ahLst/>
            <a:cxnLst/>
            <a:rect l="l" t="t" r="r" b="b"/>
            <a:pathLst>
              <a:path w="4893825" h="10135231">
                <a:moveTo>
                  <a:pt x="0" y="0"/>
                </a:moveTo>
                <a:lnTo>
                  <a:pt x="4893826" y="0"/>
                </a:lnTo>
                <a:lnTo>
                  <a:pt x="4893826" y="10135230"/>
                </a:lnTo>
                <a:lnTo>
                  <a:pt x="0" y="10135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1039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4467466" y="-3424926"/>
            <a:ext cx="9316336" cy="17135270"/>
            <a:chOff x="0" y="0"/>
            <a:chExt cx="6019703" cy="11071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703" cy="11071868"/>
            </a:xfrm>
            <a:custGeom>
              <a:avLst/>
              <a:gdLst/>
              <a:ahLst/>
              <a:cxnLst/>
              <a:rect l="l" t="t" r="r" b="b"/>
              <a:pathLst>
                <a:path w="6019703" h="11071868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911848"/>
                  </a:lnTo>
                  <a:lnTo>
                    <a:pt x="160020" y="11071868"/>
                  </a:lnTo>
                  <a:lnTo>
                    <a:pt x="5859683" y="11071868"/>
                  </a:lnTo>
                  <a:lnTo>
                    <a:pt x="6019703" y="10911848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AD413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5892703" cy="10982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00619" y="1133475"/>
            <a:ext cx="8558681" cy="240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51"/>
              </a:lnSpc>
            </a:pPr>
            <a:r>
              <a:rPr lang="en-US" sz="16529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Roles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00619" y="3841853"/>
            <a:ext cx="7261880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Product Owner : Steven olguin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00619" y="4658226"/>
            <a:ext cx="7261880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Scrum Master: Fabian Sanchez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00619" y="5478564"/>
            <a:ext cx="742074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Desarrolladores</a:t>
            </a:r>
            <a:r>
              <a:rPr lang="en-US" sz="3052" dirty="0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: Thomas S - </a:t>
            </a: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keiji</a:t>
            </a:r>
            <a:r>
              <a:rPr lang="en-US" sz="3052" dirty="0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 N – Steven O – Fabian 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00619" y="6875503"/>
            <a:ext cx="7621028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Analistas</a:t>
            </a:r>
            <a:r>
              <a:rPr lang="en-US" sz="3052" dirty="0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 de </a:t>
            </a: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Datos</a:t>
            </a:r>
            <a:r>
              <a:rPr lang="en-US" sz="3052" dirty="0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: Thomas </a:t>
            </a: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salazar</a:t>
            </a:r>
            <a:endParaRPr lang="en-US" sz="3052" dirty="0">
              <a:solidFill>
                <a:srgbClr val="2C2856"/>
              </a:solidFill>
              <a:latin typeface="Zantiqa"/>
              <a:ea typeface="Zantiqa"/>
              <a:cs typeface="Zantiqa"/>
              <a:sym typeface="Zantiq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00619" y="7870868"/>
            <a:ext cx="7621028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Especialistas</a:t>
            </a:r>
            <a:r>
              <a:rPr lang="en-US" sz="3052" dirty="0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 </a:t>
            </a: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en</a:t>
            </a:r>
            <a:r>
              <a:rPr lang="en-US" sz="3052" dirty="0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 QA: Fabian Sanchez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00619" y="8708714"/>
            <a:ext cx="7261880" cy="4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Diseñadores</a:t>
            </a:r>
            <a:r>
              <a:rPr lang="en-US" sz="3052" dirty="0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 UX/UI: Steven </a:t>
            </a:r>
            <a:r>
              <a:rPr lang="en-US" sz="3052" dirty="0" err="1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olguin</a:t>
            </a:r>
            <a:endParaRPr lang="en-US" sz="3052" dirty="0">
              <a:solidFill>
                <a:srgbClr val="2C2856"/>
              </a:solidFill>
              <a:latin typeface="Zantiqa"/>
              <a:ea typeface="Zantiqa"/>
              <a:cs typeface="Zantiqa"/>
              <a:sym typeface="Zantiqa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775415" y="1703935"/>
            <a:ext cx="5753455" cy="6879131"/>
          </a:xfrm>
          <a:custGeom>
            <a:avLst/>
            <a:gdLst/>
            <a:ahLst/>
            <a:cxnLst/>
            <a:rect l="l" t="t" r="r" b="b"/>
            <a:pathLst>
              <a:path w="5753455" h="6879131">
                <a:moveTo>
                  <a:pt x="0" y="0"/>
                </a:moveTo>
                <a:lnTo>
                  <a:pt x="5753455" y="0"/>
                </a:lnTo>
                <a:lnTo>
                  <a:pt x="5753455" y="6879130"/>
                </a:lnTo>
                <a:lnTo>
                  <a:pt x="0" y="6879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4453000" y="-3409669"/>
            <a:ext cx="9316336" cy="17106339"/>
            <a:chOff x="0" y="0"/>
            <a:chExt cx="6019703" cy="110531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703" cy="11053173"/>
            </a:xfrm>
            <a:custGeom>
              <a:avLst/>
              <a:gdLst/>
              <a:ahLst/>
              <a:cxnLst/>
              <a:rect l="l" t="t" r="r" b="b"/>
              <a:pathLst>
                <a:path w="6019703" h="1105317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AD413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34548" y="37065"/>
            <a:ext cx="2809098" cy="2838725"/>
            <a:chOff x="0" y="0"/>
            <a:chExt cx="3745464" cy="3784967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1279951" y="259731"/>
              <a:ext cx="274182" cy="1021325"/>
              <a:chOff x="0" y="0"/>
              <a:chExt cx="198106" cy="73794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8106" cy="737942"/>
              </a:xfrm>
              <a:custGeom>
                <a:avLst/>
                <a:gdLst/>
                <a:ahLst/>
                <a:cxnLst/>
                <a:rect l="l" t="t" r="r" b="b"/>
                <a:pathLst>
                  <a:path w="198106" h="737942">
                    <a:moveTo>
                      <a:pt x="0" y="0"/>
                    </a:moveTo>
                    <a:lnTo>
                      <a:pt x="198106" y="0"/>
                    </a:lnTo>
                    <a:lnTo>
                      <a:pt x="198106" y="737942"/>
                    </a:lnTo>
                    <a:lnTo>
                      <a:pt x="0" y="737942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98106" cy="7760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2843160">
              <a:off x="372634" y="727862"/>
              <a:ext cx="3000196" cy="2329243"/>
            </a:xfrm>
            <a:custGeom>
              <a:avLst/>
              <a:gdLst/>
              <a:ahLst/>
              <a:cxnLst/>
              <a:rect l="l" t="t" r="r" b="b"/>
              <a:pathLst>
                <a:path w="3000196" h="2329243">
                  <a:moveTo>
                    <a:pt x="0" y="0"/>
                  </a:moveTo>
                  <a:lnTo>
                    <a:pt x="3000196" y="0"/>
                  </a:lnTo>
                  <a:lnTo>
                    <a:pt x="3000196" y="2329243"/>
                  </a:lnTo>
                  <a:lnTo>
                    <a:pt x="0" y="232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6216240" y="4019422"/>
            <a:ext cx="1536984" cy="1551685"/>
            <a:chOff x="0" y="0"/>
            <a:chExt cx="2049313" cy="2068913"/>
          </a:xfrm>
        </p:grpSpPr>
        <p:grpSp>
          <p:nvGrpSpPr>
            <p:cNvPr id="12" name="Group 12"/>
            <p:cNvGrpSpPr/>
            <p:nvPr/>
          </p:nvGrpSpPr>
          <p:grpSpPr>
            <a:xfrm>
              <a:off x="1681841" y="0"/>
              <a:ext cx="270217" cy="1706814"/>
              <a:chOff x="0" y="0"/>
              <a:chExt cx="198106" cy="12513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8106" cy="1251325"/>
              </a:xfrm>
              <a:custGeom>
                <a:avLst/>
                <a:gdLst/>
                <a:ahLst/>
                <a:cxnLst/>
                <a:rect l="l" t="t" r="r" b="b"/>
                <a:pathLst>
                  <a:path w="198106" h="1251325">
                    <a:moveTo>
                      <a:pt x="0" y="0"/>
                    </a:moveTo>
                    <a:lnTo>
                      <a:pt x="198106" y="0"/>
                    </a:lnTo>
                    <a:lnTo>
                      <a:pt x="198106" y="1251325"/>
                    </a:lnTo>
                    <a:lnTo>
                      <a:pt x="0" y="1251325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98106" cy="128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155767"/>
              <a:ext cx="2049313" cy="1913146"/>
            </a:xfrm>
            <a:custGeom>
              <a:avLst/>
              <a:gdLst/>
              <a:ahLst/>
              <a:cxnLst/>
              <a:rect l="l" t="t" r="r" b="b"/>
              <a:pathLst>
                <a:path w="2049313" h="1913146">
                  <a:moveTo>
                    <a:pt x="0" y="0"/>
                  </a:moveTo>
                  <a:lnTo>
                    <a:pt x="2049313" y="0"/>
                  </a:lnTo>
                  <a:lnTo>
                    <a:pt x="2049313" y="1913146"/>
                  </a:lnTo>
                  <a:lnTo>
                    <a:pt x="0" y="1913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490130" y="5143500"/>
            <a:ext cx="1775459" cy="1732107"/>
            <a:chOff x="0" y="0"/>
            <a:chExt cx="2367279" cy="2309475"/>
          </a:xfrm>
        </p:grpSpPr>
        <p:grpSp>
          <p:nvGrpSpPr>
            <p:cNvPr id="17" name="Group 17"/>
            <p:cNvGrpSpPr/>
            <p:nvPr/>
          </p:nvGrpSpPr>
          <p:grpSpPr>
            <a:xfrm rot="-5400000">
              <a:off x="-901733" y="1118717"/>
              <a:ext cx="2092492" cy="289025"/>
              <a:chOff x="0" y="0"/>
              <a:chExt cx="1251370" cy="17284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1370" cy="172845"/>
              </a:xfrm>
              <a:custGeom>
                <a:avLst/>
                <a:gdLst/>
                <a:ahLst/>
                <a:cxnLst/>
                <a:rect l="l" t="t" r="r" b="b"/>
                <a:pathLst>
                  <a:path w="1251370" h="172845">
                    <a:moveTo>
                      <a:pt x="0" y="0"/>
                    </a:moveTo>
                    <a:lnTo>
                      <a:pt x="1251370" y="0"/>
                    </a:lnTo>
                    <a:lnTo>
                      <a:pt x="1251370" y="172845"/>
                    </a:lnTo>
                    <a:lnTo>
                      <a:pt x="0" y="172845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251370" cy="210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2819" y="0"/>
              <a:ext cx="2294460" cy="2269430"/>
            </a:xfrm>
            <a:custGeom>
              <a:avLst/>
              <a:gdLst/>
              <a:ahLst/>
              <a:cxnLst/>
              <a:rect l="l" t="t" r="r" b="b"/>
              <a:pathLst>
                <a:path w="2294460" h="2269430">
                  <a:moveTo>
                    <a:pt x="0" y="0"/>
                  </a:moveTo>
                  <a:lnTo>
                    <a:pt x="2294460" y="0"/>
                  </a:lnTo>
                  <a:lnTo>
                    <a:pt x="2294460" y="2269430"/>
                  </a:lnTo>
                  <a:lnTo>
                    <a:pt x="0" y="2269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381869" y="7770649"/>
            <a:ext cx="2793717" cy="2031019"/>
            <a:chOff x="0" y="0"/>
            <a:chExt cx="3724956" cy="2708025"/>
          </a:xfrm>
        </p:grpSpPr>
        <p:grpSp>
          <p:nvGrpSpPr>
            <p:cNvPr id="22" name="Group 22"/>
            <p:cNvGrpSpPr/>
            <p:nvPr/>
          </p:nvGrpSpPr>
          <p:grpSpPr>
            <a:xfrm>
              <a:off x="1931161" y="2153345"/>
              <a:ext cx="1670706" cy="139126"/>
              <a:chOff x="0" y="0"/>
              <a:chExt cx="1523488" cy="12686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523488" cy="126867"/>
              </a:xfrm>
              <a:custGeom>
                <a:avLst/>
                <a:gdLst/>
                <a:ahLst/>
                <a:cxnLst/>
                <a:rect l="l" t="t" r="r" b="b"/>
                <a:pathLst>
                  <a:path w="1523488" h="126867">
                    <a:moveTo>
                      <a:pt x="0" y="0"/>
                    </a:moveTo>
                    <a:lnTo>
                      <a:pt x="1523488" y="0"/>
                    </a:lnTo>
                    <a:lnTo>
                      <a:pt x="1523488" y="126867"/>
                    </a:lnTo>
                    <a:lnTo>
                      <a:pt x="0" y="126867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523488" cy="1649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6874595">
              <a:off x="1164162" y="-374634"/>
              <a:ext cx="1396631" cy="3457294"/>
            </a:xfrm>
            <a:custGeom>
              <a:avLst/>
              <a:gdLst/>
              <a:ahLst/>
              <a:cxnLst/>
              <a:rect l="l" t="t" r="r" b="b"/>
              <a:pathLst>
                <a:path w="1396631" h="3457294">
                  <a:moveTo>
                    <a:pt x="0" y="0"/>
                  </a:moveTo>
                  <a:lnTo>
                    <a:pt x="1396632" y="0"/>
                  </a:lnTo>
                  <a:lnTo>
                    <a:pt x="1396632" y="3457293"/>
                  </a:lnTo>
                  <a:lnTo>
                    <a:pt x="0" y="3457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5528472" y="7989976"/>
            <a:ext cx="2224752" cy="1592366"/>
            <a:chOff x="0" y="0"/>
            <a:chExt cx="2966335" cy="2123155"/>
          </a:xfrm>
        </p:grpSpPr>
        <p:grpSp>
          <p:nvGrpSpPr>
            <p:cNvPr id="27" name="Group 27"/>
            <p:cNvGrpSpPr/>
            <p:nvPr/>
          </p:nvGrpSpPr>
          <p:grpSpPr>
            <a:xfrm>
              <a:off x="246255" y="1733394"/>
              <a:ext cx="909862" cy="186168"/>
              <a:chOff x="0" y="0"/>
              <a:chExt cx="829126" cy="16964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29126" cy="169649"/>
              </a:xfrm>
              <a:custGeom>
                <a:avLst/>
                <a:gdLst/>
                <a:ahLst/>
                <a:cxnLst/>
                <a:rect l="l" t="t" r="r" b="b"/>
                <a:pathLst>
                  <a:path w="829126" h="169649">
                    <a:moveTo>
                      <a:pt x="0" y="0"/>
                    </a:moveTo>
                    <a:lnTo>
                      <a:pt x="829126" y="0"/>
                    </a:lnTo>
                    <a:lnTo>
                      <a:pt x="829126" y="169649"/>
                    </a:lnTo>
                    <a:lnTo>
                      <a:pt x="0" y="169649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829126" cy="2077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 rot="-1485509">
              <a:off x="93423" y="533475"/>
              <a:ext cx="2779490" cy="1056206"/>
            </a:xfrm>
            <a:custGeom>
              <a:avLst/>
              <a:gdLst/>
              <a:ahLst/>
              <a:cxnLst/>
              <a:rect l="l" t="t" r="r" b="b"/>
              <a:pathLst>
                <a:path w="2779490" h="1056206">
                  <a:moveTo>
                    <a:pt x="0" y="0"/>
                  </a:moveTo>
                  <a:lnTo>
                    <a:pt x="2779490" y="0"/>
                  </a:lnTo>
                  <a:lnTo>
                    <a:pt x="2779490" y="1056206"/>
                  </a:lnTo>
                  <a:lnTo>
                    <a:pt x="0" y="105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490130" y="-99227"/>
            <a:ext cx="3111309" cy="3111309"/>
            <a:chOff x="0" y="0"/>
            <a:chExt cx="4148412" cy="4148412"/>
          </a:xfrm>
        </p:grpSpPr>
        <p:grpSp>
          <p:nvGrpSpPr>
            <p:cNvPr id="32" name="Group 32"/>
            <p:cNvGrpSpPr/>
            <p:nvPr/>
          </p:nvGrpSpPr>
          <p:grpSpPr>
            <a:xfrm>
              <a:off x="2758049" y="827541"/>
              <a:ext cx="592291" cy="216111"/>
              <a:chOff x="0" y="0"/>
              <a:chExt cx="494195" cy="18031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94195" cy="180318"/>
              </a:xfrm>
              <a:custGeom>
                <a:avLst/>
                <a:gdLst/>
                <a:ahLst/>
                <a:cxnLst/>
                <a:rect l="l" t="t" r="r" b="b"/>
                <a:pathLst>
                  <a:path w="494195" h="180318">
                    <a:moveTo>
                      <a:pt x="0" y="0"/>
                    </a:moveTo>
                    <a:lnTo>
                      <a:pt x="494195" y="0"/>
                    </a:lnTo>
                    <a:lnTo>
                      <a:pt x="494195" y="180318"/>
                    </a:lnTo>
                    <a:lnTo>
                      <a:pt x="0" y="180318"/>
                    </a:lnTo>
                    <a:close/>
                  </a:path>
                </a:pathLst>
              </a:custGeom>
              <a:solidFill>
                <a:srgbClr val="ECE3D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494195" cy="2184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5400000">
              <a:off x="-321514" y="2130168"/>
              <a:ext cx="1118870" cy="207155"/>
              <a:chOff x="0" y="0"/>
              <a:chExt cx="933561" cy="17284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933561" cy="172845"/>
              </a:xfrm>
              <a:custGeom>
                <a:avLst/>
                <a:gdLst/>
                <a:ahLst/>
                <a:cxnLst/>
                <a:rect l="l" t="t" r="r" b="b"/>
                <a:pathLst>
                  <a:path w="933561" h="172845">
                    <a:moveTo>
                      <a:pt x="0" y="0"/>
                    </a:moveTo>
                    <a:lnTo>
                      <a:pt x="933561" y="0"/>
                    </a:lnTo>
                    <a:lnTo>
                      <a:pt x="933561" y="172845"/>
                    </a:lnTo>
                    <a:lnTo>
                      <a:pt x="0" y="172845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933561" cy="210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2700000">
              <a:off x="755336" y="459706"/>
              <a:ext cx="2637740" cy="3229000"/>
            </a:xfrm>
            <a:custGeom>
              <a:avLst/>
              <a:gdLst/>
              <a:ahLst/>
              <a:cxnLst/>
              <a:rect l="l" t="t" r="r" b="b"/>
              <a:pathLst>
                <a:path w="2637740" h="3229000">
                  <a:moveTo>
                    <a:pt x="0" y="0"/>
                  </a:moveTo>
                  <a:lnTo>
                    <a:pt x="2637740" y="0"/>
                  </a:lnTo>
                  <a:lnTo>
                    <a:pt x="2637740" y="3229000"/>
                  </a:lnTo>
                  <a:lnTo>
                    <a:pt x="0" y="322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3674333" y="3681824"/>
            <a:ext cx="11635455" cy="424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6"/>
              </a:lnSpc>
            </a:pP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equipos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basquetbol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amateur a menudo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enfrentan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dificultades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para acceder a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estadísticas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detalladas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sus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partidos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pasados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Esta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falta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información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les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impide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realizar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un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análisis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exhaustivo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desempeño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 del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rendimiento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sus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rivales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Sin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acceso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datos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históricos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los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entrenadores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jugadores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no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pueden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identificar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patrones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áreas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mejora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estrategias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efectivas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utilizadas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por los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oponentes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Esto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capacidad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para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planificar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preparar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tácticas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específicas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para los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partidos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futuros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afectando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negativamente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rendimiento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 </a:t>
            </a:r>
            <a:r>
              <a:rPr lang="en-US" sz="32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competitividad</a:t>
            </a:r>
            <a:r>
              <a:rPr lang="en-US" sz="32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65732" y="268797"/>
            <a:ext cx="4279049" cy="181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30"/>
              </a:lnSpc>
              <a:spcBef>
                <a:spcPct val="0"/>
              </a:spcBef>
            </a:pPr>
            <a:r>
              <a:rPr lang="en-US" sz="10236">
                <a:solidFill>
                  <a:srgbClr val="AD413D"/>
                </a:solidFill>
                <a:latin typeface="Zantiqa"/>
                <a:ea typeface="Zantiqa"/>
                <a:cs typeface="Zantiqa"/>
                <a:sym typeface="Zantiqa"/>
              </a:rPr>
              <a:t>caso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380084" y="2474341"/>
            <a:ext cx="3745116" cy="568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369"/>
              </a:lnSpc>
            </a:pPr>
            <a:r>
              <a:rPr lang="en-US" sz="4400" b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Problemática</a:t>
            </a:r>
            <a:endParaRPr lang="en-US" sz="4400" b="1" dirty="0">
              <a:solidFill>
                <a:srgbClr val="2C285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4453000" y="-3409669"/>
            <a:ext cx="9316336" cy="17106339"/>
            <a:chOff x="0" y="0"/>
            <a:chExt cx="6019703" cy="110531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703" cy="11053173"/>
            </a:xfrm>
            <a:custGeom>
              <a:avLst/>
              <a:gdLst/>
              <a:ahLst/>
              <a:cxnLst/>
              <a:rect l="l" t="t" r="r" b="b"/>
              <a:pathLst>
                <a:path w="6019703" h="1105317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AD413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34548" y="37065"/>
            <a:ext cx="2809098" cy="2838725"/>
            <a:chOff x="0" y="0"/>
            <a:chExt cx="3745464" cy="3784967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1279951" y="259731"/>
              <a:ext cx="274182" cy="1021325"/>
              <a:chOff x="0" y="0"/>
              <a:chExt cx="198106" cy="73794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8106" cy="737942"/>
              </a:xfrm>
              <a:custGeom>
                <a:avLst/>
                <a:gdLst/>
                <a:ahLst/>
                <a:cxnLst/>
                <a:rect l="l" t="t" r="r" b="b"/>
                <a:pathLst>
                  <a:path w="198106" h="737942">
                    <a:moveTo>
                      <a:pt x="0" y="0"/>
                    </a:moveTo>
                    <a:lnTo>
                      <a:pt x="198106" y="0"/>
                    </a:lnTo>
                    <a:lnTo>
                      <a:pt x="198106" y="737942"/>
                    </a:lnTo>
                    <a:lnTo>
                      <a:pt x="0" y="737942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98106" cy="7760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2843160">
              <a:off x="372634" y="727862"/>
              <a:ext cx="3000196" cy="2329243"/>
            </a:xfrm>
            <a:custGeom>
              <a:avLst/>
              <a:gdLst/>
              <a:ahLst/>
              <a:cxnLst/>
              <a:rect l="l" t="t" r="r" b="b"/>
              <a:pathLst>
                <a:path w="3000196" h="2329243">
                  <a:moveTo>
                    <a:pt x="0" y="0"/>
                  </a:moveTo>
                  <a:lnTo>
                    <a:pt x="3000196" y="0"/>
                  </a:lnTo>
                  <a:lnTo>
                    <a:pt x="3000196" y="2329243"/>
                  </a:lnTo>
                  <a:lnTo>
                    <a:pt x="0" y="2329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6216240" y="4019422"/>
            <a:ext cx="1536984" cy="1551685"/>
            <a:chOff x="0" y="0"/>
            <a:chExt cx="2049313" cy="2068913"/>
          </a:xfrm>
        </p:grpSpPr>
        <p:grpSp>
          <p:nvGrpSpPr>
            <p:cNvPr id="12" name="Group 12"/>
            <p:cNvGrpSpPr/>
            <p:nvPr/>
          </p:nvGrpSpPr>
          <p:grpSpPr>
            <a:xfrm>
              <a:off x="1681841" y="0"/>
              <a:ext cx="270217" cy="1706814"/>
              <a:chOff x="0" y="0"/>
              <a:chExt cx="198106" cy="12513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8106" cy="1251325"/>
              </a:xfrm>
              <a:custGeom>
                <a:avLst/>
                <a:gdLst/>
                <a:ahLst/>
                <a:cxnLst/>
                <a:rect l="l" t="t" r="r" b="b"/>
                <a:pathLst>
                  <a:path w="198106" h="1251325">
                    <a:moveTo>
                      <a:pt x="0" y="0"/>
                    </a:moveTo>
                    <a:lnTo>
                      <a:pt x="198106" y="0"/>
                    </a:lnTo>
                    <a:lnTo>
                      <a:pt x="198106" y="1251325"/>
                    </a:lnTo>
                    <a:lnTo>
                      <a:pt x="0" y="1251325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98106" cy="1289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155767"/>
              <a:ext cx="2049313" cy="1913146"/>
            </a:xfrm>
            <a:custGeom>
              <a:avLst/>
              <a:gdLst/>
              <a:ahLst/>
              <a:cxnLst/>
              <a:rect l="l" t="t" r="r" b="b"/>
              <a:pathLst>
                <a:path w="2049313" h="1913146">
                  <a:moveTo>
                    <a:pt x="0" y="0"/>
                  </a:moveTo>
                  <a:lnTo>
                    <a:pt x="2049313" y="0"/>
                  </a:lnTo>
                  <a:lnTo>
                    <a:pt x="2049313" y="1913146"/>
                  </a:lnTo>
                  <a:lnTo>
                    <a:pt x="0" y="19131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490130" y="5143500"/>
            <a:ext cx="1775459" cy="1732107"/>
            <a:chOff x="0" y="0"/>
            <a:chExt cx="2367279" cy="2309475"/>
          </a:xfrm>
        </p:grpSpPr>
        <p:grpSp>
          <p:nvGrpSpPr>
            <p:cNvPr id="17" name="Group 17"/>
            <p:cNvGrpSpPr/>
            <p:nvPr/>
          </p:nvGrpSpPr>
          <p:grpSpPr>
            <a:xfrm rot="-5400000">
              <a:off x="-901733" y="1118717"/>
              <a:ext cx="2092492" cy="289025"/>
              <a:chOff x="0" y="0"/>
              <a:chExt cx="1251370" cy="17284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1370" cy="172845"/>
              </a:xfrm>
              <a:custGeom>
                <a:avLst/>
                <a:gdLst/>
                <a:ahLst/>
                <a:cxnLst/>
                <a:rect l="l" t="t" r="r" b="b"/>
                <a:pathLst>
                  <a:path w="1251370" h="172845">
                    <a:moveTo>
                      <a:pt x="0" y="0"/>
                    </a:moveTo>
                    <a:lnTo>
                      <a:pt x="1251370" y="0"/>
                    </a:lnTo>
                    <a:lnTo>
                      <a:pt x="1251370" y="172845"/>
                    </a:lnTo>
                    <a:lnTo>
                      <a:pt x="0" y="172845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251370" cy="210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2819" y="0"/>
              <a:ext cx="2294460" cy="2269430"/>
            </a:xfrm>
            <a:custGeom>
              <a:avLst/>
              <a:gdLst/>
              <a:ahLst/>
              <a:cxnLst/>
              <a:rect l="l" t="t" r="r" b="b"/>
              <a:pathLst>
                <a:path w="2294460" h="2269430">
                  <a:moveTo>
                    <a:pt x="0" y="0"/>
                  </a:moveTo>
                  <a:lnTo>
                    <a:pt x="2294460" y="0"/>
                  </a:lnTo>
                  <a:lnTo>
                    <a:pt x="2294460" y="2269430"/>
                  </a:lnTo>
                  <a:lnTo>
                    <a:pt x="0" y="2269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381869" y="7770649"/>
            <a:ext cx="2793717" cy="2031019"/>
            <a:chOff x="0" y="0"/>
            <a:chExt cx="3724956" cy="2708025"/>
          </a:xfrm>
        </p:grpSpPr>
        <p:grpSp>
          <p:nvGrpSpPr>
            <p:cNvPr id="22" name="Group 22"/>
            <p:cNvGrpSpPr/>
            <p:nvPr/>
          </p:nvGrpSpPr>
          <p:grpSpPr>
            <a:xfrm>
              <a:off x="1931161" y="2153345"/>
              <a:ext cx="1670706" cy="139126"/>
              <a:chOff x="0" y="0"/>
              <a:chExt cx="1523488" cy="12686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523488" cy="126867"/>
              </a:xfrm>
              <a:custGeom>
                <a:avLst/>
                <a:gdLst/>
                <a:ahLst/>
                <a:cxnLst/>
                <a:rect l="l" t="t" r="r" b="b"/>
                <a:pathLst>
                  <a:path w="1523488" h="126867">
                    <a:moveTo>
                      <a:pt x="0" y="0"/>
                    </a:moveTo>
                    <a:lnTo>
                      <a:pt x="1523488" y="0"/>
                    </a:lnTo>
                    <a:lnTo>
                      <a:pt x="1523488" y="126867"/>
                    </a:lnTo>
                    <a:lnTo>
                      <a:pt x="0" y="126867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523488" cy="1649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 rot="6874595">
              <a:off x="1164162" y="-374634"/>
              <a:ext cx="1396631" cy="3457294"/>
            </a:xfrm>
            <a:custGeom>
              <a:avLst/>
              <a:gdLst/>
              <a:ahLst/>
              <a:cxnLst/>
              <a:rect l="l" t="t" r="r" b="b"/>
              <a:pathLst>
                <a:path w="1396631" h="3457294">
                  <a:moveTo>
                    <a:pt x="0" y="0"/>
                  </a:moveTo>
                  <a:lnTo>
                    <a:pt x="1396632" y="0"/>
                  </a:lnTo>
                  <a:lnTo>
                    <a:pt x="1396632" y="3457293"/>
                  </a:lnTo>
                  <a:lnTo>
                    <a:pt x="0" y="3457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5528472" y="7989976"/>
            <a:ext cx="2224752" cy="1592366"/>
            <a:chOff x="0" y="0"/>
            <a:chExt cx="2966335" cy="2123155"/>
          </a:xfrm>
        </p:grpSpPr>
        <p:grpSp>
          <p:nvGrpSpPr>
            <p:cNvPr id="27" name="Group 27"/>
            <p:cNvGrpSpPr/>
            <p:nvPr/>
          </p:nvGrpSpPr>
          <p:grpSpPr>
            <a:xfrm>
              <a:off x="246255" y="1733394"/>
              <a:ext cx="909862" cy="186168"/>
              <a:chOff x="0" y="0"/>
              <a:chExt cx="829126" cy="16964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29126" cy="169649"/>
              </a:xfrm>
              <a:custGeom>
                <a:avLst/>
                <a:gdLst/>
                <a:ahLst/>
                <a:cxnLst/>
                <a:rect l="l" t="t" r="r" b="b"/>
                <a:pathLst>
                  <a:path w="829126" h="169649">
                    <a:moveTo>
                      <a:pt x="0" y="0"/>
                    </a:moveTo>
                    <a:lnTo>
                      <a:pt x="829126" y="0"/>
                    </a:lnTo>
                    <a:lnTo>
                      <a:pt x="829126" y="169649"/>
                    </a:lnTo>
                    <a:lnTo>
                      <a:pt x="0" y="169649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829126" cy="2077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 rot="-1485509">
              <a:off x="93423" y="533475"/>
              <a:ext cx="2779490" cy="1056206"/>
            </a:xfrm>
            <a:custGeom>
              <a:avLst/>
              <a:gdLst/>
              <a:ahLst/>
              <a:cxnLst/>
              <a:rect l="l" t="t" r="r" b="b"/>
              <a:pathLst>
                <a:path w="2779490" h="1056206">
                  <a:moveTo>
                    <a:pt x="0" y="0"/>
                  </a:moveTo>
                  <a:lnTo>
                    <a:pt x="2779490" y="0"/>
                  </a:lnTo>
                  <a:lnTo>
                    <a:pt x="2779490" y="1056206"/>
                  </a:lnTo>
                  <a:lnTo>
                    <a:pt x="0" y="105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490130" y="-99227"/>
            <a:ext cx="3111309" cy="3111309"/>
            <a:chOff x="0" y="0"/>
            <a:chExt cx="4148412" cy="4148412"/>
          </a:xfrm>
        </p:grpSpPr>
        <p:grpSp>
          <p:nvGrpSpPr>
            <p:cNvPr id="32" name="Group 32"/>
            <p:cNvGrpSpPr/>
            <p:nvPr/>
          </p:nvGrpSpPr>
          <p:grpSpPr>
            <a:xfrm>
              <a:off x="2758049" y="827541"/>
              <a:ext cx="592291" cy="216111"/>
              <a:chOff x="0" y="0"/>
              <a:chExt cx="494195" cy="18031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94195" cy="180318"/>
              </a:xfrm>
              <a:custGeom>
                <a:avLst/>
                <a:gdLst/>
                <a:ahLst/>
                <a:cxnLst/>
                <a:rect l="l" t="t" r="r" b="b"/>
                <a:pathLst>
                  <a:path w="494195" h="180318">
                    <a:moveTo>
                      <a:pt x="0" y="0"/>
                    </a:moveTo>
                    <a:lnTo>
                      <a:pt x="494195" y="0"/>
                    </a:lnTo>
                    <a:lnTo>
                      <a:pt x="494195" y="180318"/>
                    </a:lnTo>
                    <a:lnTo>
                      <a:pt x="0" y="180318"/>
                    </a:lnTo>
                    <a:close/>
                  </a:path>
                </a:pathLst>
              </a:custGeom>
              <a:solidFill>
                <a:srgbClr val="ECE3D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494195" cy="2184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5400000">
              <a:off x="-321514" y="2130168"/>
              <a:ext cx="1118870" cy="207155"/>
              <a:chOff x="0" y="0"/>
              <a:chExt cx="933561" cy="17284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933561" cy="172845"/>
              </a:xfrm>
              <a:custGeom>
                <a:avLst/>
                <a:gdLst/>
                <a:ahLst/>
                <a:cxnLst/>
                <a:rect l="l" t="t" r="r" b="b"/>
                <a:pathLst>
                  <a:path w="933561" h="172845">
                    <a:moveTo>
                      <a:pt x="0" y="0"/>
                    </a:moveTo>
                    <a:lnTo>
                      <a:pt x="933561" y="0"/>
                    </a:lnTo>
                    <a:lnTo>
                      <a:pt x="933561" y="172845"/>
                    </a:lnTo>
                    <a:lnTo>
                      <a:pt x="0" y="172845"/>
                    </a:lnTo>
                    <a:close/>
                  </a:path>
                </a:pathLst>
              </a:custGeom>
              <a:solidFill>
                <a:srgbClr val="E9DED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933561" cy="210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2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2700000">
              <a:off x="755336" y="459706"/>
              <a:ext cx="2637740" cy="3229000"/>
            </a:xfrm>
            <a:custGeom>
              <a:avLst/>
              <a:gdLst/>
              <a:ahLst/>
              <a:cxnLst/>
              <a:rect l="l" t="t" r="r" b="b"/>
              <a:pathLst>
                <a:path w="2637740" h="3229000">
                  <a:moveTo>
                    <a:pt x="0" y="0"/>
                  </a:moveTo>
                  <a:lnTo>
                    <a:pt x="2637740" y="0"/>
                  </a:lnTo>
                  <a:lnTo>
                    <a:pt x="2637740" y="3229000"/>
                  </a:lnTo>
                  <a:lnTo>
                    <a:pt x="0" y="322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TextBox 40"/>
          <p:cNvSpPr txBox="1"/>
          <p:nvPr/>
        </p:nvSpPr>
        <p:spPr>
          <a:xfrm>
            <a:off x="7565732" y="268797"/>
            <a:ext cx="4279049" cy="181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30"/>
              </a:lnSpc>
              <a:spcBef>
                <a:spcPct val="0"/>
              </a:spcBef>
            </a:pPr>
            <a:r>
              <a:rPr lang="en-US" sz="10236">
                <a:solidFill>
                  <a:srgbClr val="AD413D"/>
                </a:solidFill>
                <a:latin typeface="Zantiqa"/>
                <a:ea typeface="Zantiqa"/>
                <a:cs typeface="Zantiqa"/>
                <a:sym typeface="Zantiqa"/>
              </a:rPr>
              <a:t>caso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612554" y="3324058"/>
            <a:ext cx="11781244" cy="358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4"/>
              </a:lnSpc>
              <a:spcBef>
                <a:spcPct val="0"/>
              </a:spcBef>
            </a:pPr>
            <a:endParaRPr dirty="0"/>
          </a:p>
          <a:p>
            <a:pPr marL="0" lvl="0" indent="0" algn="just">
              <a:lnSpc>
                <a:spcPts val="3104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 propone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desarrollar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una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plataforma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web que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centralice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estadísticas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detalladas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campeonatos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basquetbol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La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plataforma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proporcionará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un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historial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partidos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resultados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puntajes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rendimiento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jugadores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incluyendo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estadísticas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clave de la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disciplina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Además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contará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tablas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posiciones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actualizadas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tiempo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real y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herramientas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comparativas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equipos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jugadores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mediante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gráficos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 </a:t>
            </a:r>
            <a:r>
              <a:rPr lang="en-US" sz="3200" b="1" u="none" strike="noStrike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visualizaciones</a:t>
            </a:r>
            <a:r>
              <a:rPr lang="en-US" sz="3200" b="1" u="none" strike="noStrike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350603" y="2755184"/>
            <a:ext cx="3521132" cy="56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9"/>
              </a:lnSpc>
            </a:pPr>
            <a:r>
              <a:rPr lang="en-US" sz="44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Solución</a:t>
            </a:r>
            <a:endParaRPr lang="en-US" sz="4400" b="1" dirty="0">
              <a:solidFill>
                <a:srgbClr val="2C285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66848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4164058" y="-3968933"/>
            <a:ext cx="9959885" cy="18288000"/>
            <a:chOff x="0" y="0"/>
            <a:chExt cx="6019703" cy="110531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703" cy="11053173"/>
            </a:xfrm>
            <a:custGeom>
              <a:avLst/>
              <a:gdLst/>
              <a:ahLst/>
              <a:cxnLst/>
              <a:rect l="l" t="t" r="r" b="b"/>
              <a:pathLst>
                <a:path w="6019703" h="1105317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AD413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3428" lvl="1" indent="-301714" algn="l">
                <a:lnSpc>
                  <a:spcPts val="3717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58343" y="5179584"/>
            <a:ext cx="14917781" cy="0"/>
          </a:xfrm>
          <a:prstGeom prst="line">
            <a:avLst/>
          </a:prstGeom>
          <a:ln w="95250" cap="rnd">
            <a:solidFill>
              <a:srgbClr val="2C2856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6376123" y="4853293"/>
            <a:ext cx="652581" cy="652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85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60176" y="4896963"/>
            <a:ext cx="652581" cy="652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85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41350" y="4853293"/>
            <a:ext cx="652581" cy="6525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85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5762" y="4896963"/>
            <a:ext cx="652581" cy="65258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285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66838" y="1114425"/>
            <a:ext cx="12754324" cy="160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50"/>
              </a:lnSpc>
            </a:pPr>
            <a:r>
              <a:rPr lang="en-US" sz="11095">
                <a:solidFill>
                  <a:srgbClr val="AD413D"/>
                </a:solidFill>
                <a:latin typeface="Zantiqa"/>
                <a:ea typeface="Zantiqa"/>
                <a:cs typeface="Zantiqa"/>
                <a:sym typeface="Zantiqa"/>
              </a:rPr>
              <a:t>Plan de trabajo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307" y="7140452"/>
            <a:ext cx="4206611" cy="2025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445" lvl="1" indent="-346222" algn="l">
              <a:lnSpc>
                <a:spcPts val="4265"/>
              </a:lnSpc>
              <a:buFont typeface="Arial"/>
              <a:buChar char="•"/>
            </a:pP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Reunion Kickoff</a:t>
            </a:r>
          </a:p>
          <a:p>
            <a:pPr marL="692445" lvl="1" indent="-346222" algn="l">
              <a:lnSpc>
                <a:spcPts val="4265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Requisitos</a:t>
            </a:r>
            <a:endParaRPr lang="en-US" sz="2800" b="1" dirty="0">
              <a:solidFill>
                <a:srgbClr val="2C285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06087" lvl="1" indent="-303043" algn="l">
              <a:lnSpc>
                <a:spcPts val="3733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Diseño</a:t>
            </a: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arquitectura</a:t>
            </a:r>
            <a:endParaRPr lang="en-US" sz="2800" b="1" dirty="0">
              <a:solidFill>
                <a:srgbClr val="2C285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06087" lvl="1" indent="-303043" algn="l">
              <a:lnSpc>
                <a:spcPts val="3733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Diseño</a:t>
            </a: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UX/UI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105" y="3228242"/>
            <a:ext cx="2562116" cy="78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7"/>
              </a:lnSpc>
            </a:pPr>
            <a:r>
              <a:rPr lang="en-US" sz="4885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Fase</a:t>
            </a:r>
            <a:r>
              <a:rPr lang="en-US" sz="4885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76414" y="3236967"/>
            <a:ext cx="3285782" cy="78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7"/>
              </a:lnSpc>
            </a:pPr>
            <a:r>
              <a:rPr lang="en-US" sz="4885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Fase</a:t>
            </a:r>
            <a:r>
              <a:rPr lang="en-US" sz="4885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33749" y="3254459"/>
            <a:ext cx="2883923" cy="78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7"/>
              </a:lnSpc>
            </a:pPr>
            <a:r>
              <a:rPr lang="en-US" sz="4885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Fase</a:t>
            </a:r>
            <a:r>
              <a:rPr lang="en-US" sz="4885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1272" y="5595141"/>
            <a:ext cx="3522208" cy="95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6"/>
              </a:lnSpc>
            </a:pPr>
            <a:r>
              <a:rPr lang="en-US" sz="2914" b="1" u="sng" spc="-122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Planificacion y Diseño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069911" y="5595141"/>
            <a:ext cx="2493653" cy="95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914" b="1" u="sng" spc="-122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Desarrollo </a:t>
            </a:r>
          </a:p>
          <a:p>
            <a:pPr marL="0" lvl="0" indent="0" algn="ctr">
              <a:lnSpc>
                <a:spcPts val="3876"/>
              </a:lnSpc>
            </a:pPr>
            <a:r>
              <a:rPr lang="en-US" sz="2914" b="1" u="sng" spc="-122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inicial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63316" y="5595141"/>
            <a:ext cx="2698880" cy="95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6"/>
              </a:lnSpc>
            </a:pPr>
            <a:r>
              <a:rPr lang="en-US" sz="2914" b="1" u="sng" spc="-122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Integracion y funcionalidades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328885" y="5595141"/>
            <a:ext cx="2493653" cy="955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6"/>
              </a:lnSpc>
            </a:pPr>
            <a:r>
              <a:rPr lang="en-US" sz="2914" b="1" u="sng" spc="-122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Optimizacion y Lanzamiento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718635" y="3236123"/>
            <a:ext cx="3075582" cy="78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97"/>
              </a:lnSpc>
            </a:pPr>
            <a:r>
              <a:rPr lang="en-US" sz="4885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Fase</a:t>
            </a:r>
            <a:r>
              <a:rPr lang="en-US" sz="4885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89996" y="7130927"/>
            <a:ext cx="4555725" cy="200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245" lvl="1" indent="-341623" algn="l">
              <a:lnSpc>
                <a:spcPts val="4208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Entorno</a:t>
            </a: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desarrollo</a:t>
            </a:r>
            <a:endParaRPr lang="en-US" sz="2800" b="1" dirty="0">
              <a:solidFill>
                <a:srgbClr val="2C285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83245" lvl="1" indent="-341623" algn="l">
              <a:lnSpc>
                <a:spcPts val="4208"/>
              </a:lnSpc>
              <a:buFont typeface="Arial"/>
              <a:buChar char="•"/>
            </a:pP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Desarrollo Backend</a:t>
            </a:r>
          </a:p>
          <a:p>
            <a:pPr marL="598035" lvl="1" indent="-299017" algn="l">
              <a:lnSpc>
                <a:spcPts val="3684"/>
              </a:lnSpc>
              <a:buFont typeface="Arial"/>
              <a:buChar char="•"/>
            </a:pP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Desarrollo Frontend</a:t>
            </a:r>
          </a:p>
          <a:p>
            <a:pPr marL="598035" lvl="1" indent="-299017" algn="l">
              <a:lnSpc>
                <a:spcPts val="3684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Diseño</a:t>
            </a: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Paginas</a:t>
            </a:r>
            <a:endParaRPr lang="en-US" sz="2800" b="1" dirty="0">
              <a:solidFill>
                <a:srgbClr val="2C285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450522" y="7164124"/>
            <a:ext cx="4093964" cy="199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246" lvl="1" indent="-341623" algn="l">
              <a:lnSpc>
                <a:spcPts val="4208"/>
              </a:lnSpc>
              <a:buFont typeface="Arial"/>
              <a:buChar char="•"/>
            </a:pP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Desarrollo Backend</a:t>
            </a:r>
          </a:p>
          <a:p>
            <a:pPr marL="598034" lvl="1" indent="-299017" algn="l">
              <a:lnSpc>
                <a:spcPts val="3684"/>
              </a:lnSpc>
              <a:buFont typeface="Arial"/>
              <a:buChar char="•"/>
            </a:pP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Desarrollo Frontend</a:t>
            </a:r>
          </a:p>
          <a:p>
            <a:pPr marL="598034" lvl="1" indent="-299017" algn="l">
              <a:lnSpc>
                <a:spcPts val="3684"/>
              </a:lnSpc>
              <a:buFont typeface="Arial"/>
              <a:buChar char="•"/>
            </a:pP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Pruebas</a:t>
            </a: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unitarias</a:t>
            </a:r>
            <a:endParaRPr lang="en-US" sz="2800" b="1" dirty="0">
              <a:solidFill>
                <a:srgbClr val="2C285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143275" y="6832357"/>
            <a:ext cx="4330313" cy="28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034" lvl="1" indent="-299017" algn="l">
              <a:lnSpc>
                <a:spcPts val="3684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Optimización</a:t>
            </a: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del Frontend</a:t>
            </a:r>
          </a:p>
          <a:p>
            <a:pPr marL="598034" lvl="1" indent="-299017" algn="l">
              <a:lnSpc>
                <a:spcPts val="3684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Optimización</a:t>
            </a: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del Backend</a:t>
            </a:r>
          </a:p>
          <a:p>
            <a:pPr marL="598034" lvl="1" indent="-299017" algn="l">
              <a:lnSpc>
                <a:spcPts val="3684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Despliegue</a:t>
            </a:r>
            <a:r>
              <a:rPr lang="en-US" sz="2800" b="1" dirty="0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 </a:t>
            </a:r>
            <a:r>
              <a:rPr lang="en-US" sz="2800" b="1" dirty="0" err="1">
                <a:solidFill>
                  <a:srgbClr val="2C285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Monitoreo</a:t>
            </a:r>
            <a:endParaRPr lang="en-US" sz="2800" b="1" dirty="0">
              <a:solidFill>
                <a:srgbClr val="2C285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ED0F461-7AFE-4D98-8D74-16A14F20DD14}"/>
              </a:ext>
            </a:extLst>
          </p:cNvPr>
          <p:cNvSpPr/>
          <p:nvPr/>
        </p:nvSpPr>
        <p:spPr>
          <a:xfrm>
            <a:off x="95281" y="4150431"/>
            <a:ext cx="3025187" cy="420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426" lvl="1">
              <a:lnSpc>
                <a:spcPts val="2740"/>
              </a:lnSpc>
            </a:pPr>
            <a:r>
              <a:rPr lang="en-US" sz="2060" b="1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12/08/24 – 30/08/24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79F7A89-8526-4327-8678-775683E9746C}"/>
              </a:ext>
            </a:extLst>
          </p:cNvPr>
          <p:cNvSpPr/>
          <p:nvPr/>
        </p:nvSpPr>
        <p:spPr>
          <a:xfrm>
            <a:off x="4655046" y="4154232"/>
            <a:ext cx="3062057" cy="420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426" lvl="1">
              <a:lnSpc>
                <a:spcPts val="2740"/>
              </a:lnSpc>
            </a:pPr>
            <a:r>
              <a:rPr lang="en-US" sz="2060" b="1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02/09/24 – 05/10/24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D33ED49-F413-4AE2-86F0-7AF3601A2FB6}"/>
              </a:ext>
            </a:extLst>
          </p:cNvPr>
          <p:cNvSpPr/>
          <p:nvPr/>
        </p:nvSpPr>
        <p:spPr>
          <a:xfrm>
            <a:off x="9261620" y="4170878"/>
            <a:ext cx="2929007" cy="420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426" lvl="1">
              <a:lnSpc>
                <a:spcPts val="2740"/>
              </a:lnSpc>
            </a:pPr>
            <a:r>
              <a:rPr lang="en-US" sz="2060" b="1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07/10/24 – 15/11/24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CAC4F9DA-ED33-4B4C-92AA-8495C9D59414}"/>
              </a:ext>
            </a:extLst>
          </p:cNvPr>
          <p:cNvSpPr/>
          <p:nvPr/>
        </p:nvSpPr>
        <p:spPr>
          <a:xfrm>
            <a:off x="14893531" y="4150431"/>
            <a:ext cx="2932213" cy="420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426" lvl="1">
              <a:lnSpc>
                <a:spcPts val="2740"/>
              </a:lnSpc>
            </a:pPr>
            <a:r>
              <a:rPr lang="en-US" sz="2060" b="1" dirty="0">
                <a:solidFill>
                  <a:srgbClr val="2C2856"/>
                </a:solidFill>
                <a:latin typeface="Canva Sans"/>
                <a:ea typeface="Canva Sans"/>
                <a:cs typeface="Canva Sans"/>
                <a:sym typeface="Canva Sans"/>
              </a:rPr>
              <a:t>18/11/24 – 06/12/24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9703" cy="11053173"/>
            </a:xfrm>
            <a:custGeom>
              <a:avLst/>
              <a:gdLst/>
              <a:ahLst/>
              <a:cxnLst/>
              <a:rect l="l" t="t" r="r" b="b"/>
              <a:pathLst>
                <a:path w="6019703" h="1105317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5154B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00100"/>
            <a:ext cx="14876949" cy="168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98"/>
              </a:lnSpc>
              <a:spcBef>
                <a:spcPct val="0"/>
              </a:spcBef>
            </a:pPr>
            <a:r>
              <a:rPr lang="en-US" sz="9641">
                <a:solidFill>
                  <a:srgbClr val="AD413D"/>
                </a:solidFill>
                <a:latin typeface="Zantiqa"/>
                <a:ea typeface="Zantiqa"/>
                <a:cs typeface="Zantiqa"/>
                <a:sym typeface="Zantiqa"/>
              </a:rPr>
              <a:t>Metodologia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688" y="3467023"/>
            <a:ext cx="10736903" cy="503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32"/>
              </a:lnSpc>
            </a:pPr>
            <a:r>
              <a:rPr lang="en-US" sz="3032" b="1" i="1">
                <a:solidFill>
                  <a:srgbClr val="2C285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Scrum divide el trabajo en ciclos cortos llamados sprints, permitiendo entregas incrementales y adaptaciones rápidas a cambios. Elegimos Scrum para este proyecto porque su enfoque iterativo facilita la gestión de requisitos cambiantes, fomenta la colaboración continua y asegura la entrega constante de valor. Esta metodología es ideal para desarrollar una plataforma de deportes, ya que permite una rápida adaptación y mejora continua, asegurando que el producto final se ajuste a las necesidades del usuario.</a:t>
            </a:r>
          </a:p>
        </p:txBody>
      </p:sp>
      <p:sp>
        <p:nvSpPr>
          <p:cNvPr id="8" name="Freeform 8"/>
          <p:cNvSpPr/>
          <p:nvPr/>
        </p:nvSpPr>
        <p:spPr>
          <a:xfrm>
            <a:off x="11892591" y="1934402"/>
            <a:ext cx="4665288" cy="7049199"/>
          </a:xfrm>
          <a:custGeom>
            <a:avLst/>
            <a:gdLst/>
            <a:ahLst/>
            <a:cxnLst/>
            <a:rect l="l" t="t" r="r" b="b"/>
            <a:pathLst>
              <a:path w="4665288" h="7049199">
                <a:moveTo>
                  <a:pt x="0" y="0"/>
                </a:moveTo>
                <a:lnTo>
                  <a:pt x="4665288" y="0"/>
                </a:lnTo>
                <a:lnTo>
                  <a:pt x="4665288" y="7049199"/>
                </a:lnTo>
                <a:lnTo>
                  <a:pt x="0" y="7049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507830"/>
            <a:ext cx="7955480" cy="76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5"/>
              </a:lnSpc>
            </a:pPr>
            <a:r>
              <a:rPr lang="en-US" sz="5144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SCRUM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7553" y="3179309"/>
            <a:ext cx="1964191" cy="1964191"/>
          </a:xfrm>
          <a:custGeom>
            <a:avLst/>
            <a:gdLst/>
            <a:ahLst/>
            <a:cxnLst/>
            <a:rect l="l" t="t" r="r" b="b"/>
            <a:pathLst>
              <a:path w="1964191" h="1964191">
                <a:moveTo>
                  <a:pt x="0" y="0"/>
                </a:moveTo>
                <a:lnTo>
                  <a:pt x="1964191" y="0"/>
                </a:lnTo>
                <a:lnTo>
                  <a:pt x="1964191" y="1964191"/>
                </a:lnTo>
                <a:lnTo>
                  <a:pt x="0" y="1964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73874" y="3302595"/>
            <a:ext cx="1870126" cy="1840905"/>
          </a:xfrm>
          <a:custGeom>
            <a:avLst/>
            <a:gdLst/>
            <a:ahLst/>
            <a:cxnLst/>
            <a:rect l="l" t="t" r="r" b="b"/>
            <a:pathLst>
              <a:path w="1870126" h="1840905">
                <a:moveTo>
                  <a:pt x="0" y="0"/>
                </a:moveTo>
                <a:lnTo>
                  <a:pt x="1870126" y="0"/>
                </a:lnTo>
                <a:lnTo>
                  <a:pt x="1870126" y="1840905"/>
                </a:lnTo>
                <a:lnTo>
                  <a:pt x="0" y="1840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92646" y="3302595"/>
            <a:ext cx="1979657" cy="1964191"/>
          </a:xfrm>
          <a:custGeom>
            <a:avLst/>
            <a:gdLst/>
            <a:ahLst/>
            <a:cxnLst/>
            <a:rect l="l" t="t" r="r" b="b"/>
            <a:pathLst>
              <a:path w="1979657" h="1964191">
                <a:moveTo>
                  <a:pt x="0" y="0"/>
                </a:moveTo>
                <a:lnTo>
                  <a:pt x="1979657" y="0"/>
                </a:lnTo>
                <a:lnTo>
                  <a:pt x="1979657" y="1964190"/>
                </a:lnTo>
                <a:lnTo>
                  <a:pt x="0" y="19641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5677" y="7901242"/>
            <a:ext cx="1642892" cy="1642892"/>
          </a:xfrm>
          <a:custGeom>
            <a:avLst/>
            <a:gdLst/>
            <a:ahLst/>
            <a:cxnLst/>
            <a:rect l="l" t="t" r="r" b="b"/>
            <a:pathLst>
              <a:path w="1642892" h="1642892">
                <a:moveTo>
                  <a:pt x="0" y="0"/>
                </a:moveTo>
                <a:lnTo>
                  <a:pt x="1642892" y="0"/>
                </a:lnTo>
                <a:lnTo>
                  <a:pt x="1642892" y="1642892"/>
                </a:lnTo>
                <a:lnTo>
                  <a:pt x="0" y="1642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38882" y="5372100"/>
            <a:ext cx="2529142" cy="2529142"/>
          </a:xfrm>
          <a:custGeom>
            <a:avLst/>
            <a:gdLst/>
            <a:ahLst/>
            <a:cxnLst/>
            <a:rect l="l" t="t" r="r" b="b"/>
            <a:pathLst>
              <a:path w="2529142" h="2529142">
                <a:moveTo>
                  <a:pt x="0" y="0"/>
                </a:moveTo>
                <a:lnTo>
                  <a:pt x="2529142" y="0"/>
                </a:lnTo>
                <a:lnTo>
                  <a:pt x="2529142" y="2529142"/>
                </a:lnTo>
                <a:lnTo>
                  <a:pt x="0" y="2529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51812" y="3302595"/>
            <a:ext cx="2233022" cy="2180685"/>
          </a:xfrm>
          <a:custGeom>
            <a:avLst/>
            <a:gdLst/>
            <a:ahLst/>
            <a:cxnLst/>
            <a:rect l="l" t="t" r="r" b="b"/>
            <a:pathLst>
              <a:path w="2233022" h="2180685">
                <a:moveTo>
                  <a:pt x="0" y="0"/>
                </a:moveTo>
                <a:lnTo>
                  <a:pt x="2233022" y="0"/>
                </a:lnTo>
                <a:lnTo>
                  <a:pt x="2233022" y="2180685"/>
                </a:lnTo>
                <a:lnTo>
                  <a:pt x="0" y="2180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5677" y="5617916"/>
            <a:ext cx="1572361" cy="1808911"/>
          </a:xfrm>
          <a:custGeom>
            <a:avLst/>
            <a:gdLst/>
            <a:ahLst/>
            <a:cxnLst/>
            <a:rect l="l" t="t" r="r" b="b"/>
            <a:pathLst>
              <a:path w="1572361" h="1808911">
                <a:moveTo>
                  <a:pt x="0" y="0"/>
                </a:moveTo>
                <a:lnTo>
                  <a:pt x="1572361" y="0"/>
                </a:lnTo>
                <a:lnTo>
                  <a:pt x="1572361" y="1808911"/>
                </a:lnTo>
                <a:lnTo>
                  <a:pt x="0" y="18089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5677" y="3253448"/>
            <a:ext cx="1642892" cy="1890052"/>
          </a:xfrm>
          <a:custGeom>
            <a:avLst/>
            <a:gdLst/>
            <a:ahLst/>
            <a:cxnLst/>
            <a:rect l="l" t="t" r="r" b="b"/>
            <a:pathLst>
              <a:path w="1642892" h="1890052">
                <a:moveTo>
                  <a:pt x="0" y="0"/>
                </a:moveTo>
                <a:lnTo>
                  <a:pt x="1642892" y="0"/>
                </a:lnTo>
                <a:lnTo>
                  <a:pt x="1642892" y="1890052"/>
                </a:lnTo>
                <a:lnTo>
                  <a:pt x="0" y="189005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54277" y="-403170"/>
            <a:ext cx="11579446" cy="249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56"/>
              </a:lnSpc>
              <a:spcBef>
                <a:spcPct val="0"/>
              </a:spcBef>
            </a:pPr>
            <a:r>
              <a:rPr lang="en-US" sz="14040">
                <a:solidFill>
                  <a:srgbClr val="AD413D"/>
                </a:solidFill>
                <a:latin typeface="Zantiqa"/>
                <a:ea typeface="Zantiqa"/>
                <a:cs typeface="Zantiqa"/>
                <a:sym typeface="Zantiqa"/>
              </a:rPr>
              <a:t>Tecnologias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5677" y="2450128"/>
            <a:ext cx="7955480" cy="49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3344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FRONTEND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17553" y="2450128"/>
            <a:ext cx="7955480" cy="49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3344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BACKEND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78782" y="2450128"/>
            <a:ext cx="7955480" cy="49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3344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BASE DE DATOS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26425" y="2451688"/>
            <a:ext cx="7955480" cy="49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3344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EDITOR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56522" y="2451688"/>
            <a:ext cx="5010755" cy="49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en-US" sz="3344">
                <a:solidFill>
                  <a:srgbClr val="2C2856"/>
                </a:solidFill>
                <a:latin typeface="Zantiqa"/>
                <a:ea typeface="Zantiqa"/>
                <a:cs typeface="Zantiqa"/>
                <a:sym typeface="Zantiqa"/>
              </a:rPr>
              <a:t>CONTROL VERSIONES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545</Words>
  <Application>Microsoft Office PowerPoint</Application>
  <PresentationFormat>Personalizado</PresentationFormat>
  <Paragraphs>98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Canva Sans Bold Italics</vt:lpstr>
      <vt:lpstr>Canva Sans Bold</vt:lpstr>
      <vt:lpstr>Calibri</vt:lpstr>
      <vt:lpstr>Arial</vt:lpstr>
      <vt:lpstr>Zantiqa</vt:lpstr>
      <vt:lpstr>Canva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Illustrative Basketball Multiplication Arrays</dc:title>
  <cp:lastModifiedBy>pvespucio</cp:lastModifiedBy>
  <cp:revision>12</cp:revision>
  <dcterms:created xsi:type="dcterms:W3CDTF">2006-08-16T00:00:00Z</dcterms:created>
  <dcterms:modified xsi:type="dcterms:W3CDTF">2024-09-02T20:27:22Z</dcterms:modified>
  <dc:identifier>DAGPX-1FTg4</dc:identifier>
</cp:coreProperties>
</file>